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0"/>
  </p:notesMasterIdLst>
  <p:sldIdLst>
    <p:sldId id="421" r:id="rId2"/>
    <p:sldId id="422" r:id="rId3"/>
    <p:sldId id="424" r:id="rId4"/>
    <p:sldId id="428" r:id="rId5"/>
    <p:sldId id="427" r:id="rId6"/>
    <p:sldId id="425" r:id="rId7"/>
    <p:sldId id="256" r:id="rId8"/>
    <p:sldId id="257" r:id="rId9"/>
    <p:sldId id="258" r:id="rId10"/>
    <p:sldId id="259" r:id="rId11"/>
    <p:sldId id="260" r:id="rId12"/>
    <p:sldId id="435" r:id="rId13"/>
    <p:sldId id="261" r:id="rId14"/>
    <p:sldId id="262" r:id="rId15"/>
    <p:sldId id="434" r:id="rId16"/>
    <p:sldId id="436" r:id="rId17"/>
    <p:sldId id="437" r:id="rId18"/>
    <p:sldId id="264" r:id="rId19"/>
    <p:sldId id="265" r:id="rId20"/>
    <p:sldId id="266" r:id="rId21"/>
    <p:sldId id="272" r:id="rId22"/>
    <p:sldId id="312" r:id="rId23"/>
    <p:sldId id="314" r:id="rId24"/>
    <p:sldId id="315" r:id="rId25"/>
    <p:sldId id="316" r:id="rId26"/>
    <p:sldId id="317" r:id="rId27"/>
    <p:sldId id="318" r:id="rId28"/>
    <p:sldId id="418" r:id="rId29"/>
    <p:sldId id="419" r:id="rId30"/>
    <p:sldId id="319" r:id="rId31"/>
    <p:sldId id="420" r:id="rId32"/>
    <p:sldId id="320" r:id="rId33"/>
    <p:sldId id="417" r:id="rId34"/>
    <p:sldId id="329" r:id="rId35"/>
    <p:sldId id="325" r:id="rId36"/>
    <p:sldId id="326" r:id="rId37"/>
    <p:sldId id="355" r:id="rId38"/>
    <p:sldId id="328" r:id="rId39"/>
    <p:sldId id="330" r:id="rId40"/>
    <p:sldId id="332" r:id="rId41"/>
    <p:sldId id="327" r:id="rId42"/>
    <p:sldId id="331" r:id="rId43"/>
    <p:sldId id="333" r:id="rId44"/>
    <p:sldId id="358" r:id="rId45"/>
    <p:sldId id="334" r:id="rId46"/>
    <p:sldId id="273" r:id="rId47"/>
    <p:sldId id="275" r:id="rId48"/>
    <p:sldId id="276" r:id="rId49"/>
    <p:sldId id="277" r:id="rId50"/>
    <p:sldId id="357" r:id="rId51"/>
    <p:sldId id="279" r:id="rId52"/>
    <p:sldId id="335" r:id="rId53"/>
    <p:sldId id="280" r:id="rId54"/>
    <p:sldId id="281" r:id="rId55"/>
    <p:sldId id="282" r:id="rId56"/>
    <p:sldId id="336" r:id="rId57"/>
    <p:sldId id="283" r:id="rId58"/>
    <p:sldId id="284" r:id="rId59"/>
    <p:sldId id="356" r:id="rId60"/>
    <p:sldId id="359" r:id="rId61"/>
    <p:sldId id="339" r:id="rId62"/>
    <p:sldId id="338" r:id="rId63"/>
    <p:sldId id="340" r:id="rId64"/>
    <p:sldId id="352" r:id="rId65"/>
    <p:sldId id="433" r:id="rId66"/>
    <p:sldId id="341" r:id="rId67"/>
    <p:sldId id="347" r:id="rId68"/>
    <p:sldId id="344" r:id="rId69"/>
    <p:sldId id="345" r:id="rId70"/>
    <p:sldId id="346" r:id="rId71"/>
    <p:sldId id="343" r:id="rId72"/>
    <p:sldId id="348" r:id="rId73"/>
    <p:sldId id="349" r:id="rId74"/>
    <p:sldId id="350" r:id="rId75"/>
    <p:sldId id="342" r:id="rId76"/>
    <p:sldId id="351" r:id="rId77"/>
    <p:sldId id="363" r:id="rId78"/>
    <p:sldId id="285" r:id="rId79"/>
    <p:sldId id="429" r:id="rId80"/>
    <p:sldId id="431" r:id="rId81"/>
    <p:sldId id="430" r:id="rId82"/>
    <p:sldId id="432" r:id="rId83"/>
    <p:sldId id="310" r:id="rId84"/>
    <p:sldId id="289" r:id="rId85"/>
    <p:sldId id="290" r:id="rId86"/>
    <p:sldId id="291" r:id="rId87"/>
    <p:sldId id="292" r:id="rId88"/>
    <p:sldId id="293" r:id="rId89"/>
    <p:sldId id="294" r:id="rId90"/>
    <p:sldId id="295" r:id="rId91"/>
    <p:sldId id="362" r:id="rId92"/>
    <p:sldId id="296" r:id="rId93"/>
    <p:sldId id="364" r:id="rId94"/>
    <p:sldId id="353" r:id="rId95"/>
    <p:sldId id="297" r:id="rId96"/>
    <p:sldId id="406" r:id="rId97"/>
    <p:sldId id="361" r:id="rId98"/>
    <p:sldId id="360" r:id="rId99"/>
    <p:sldId id="323" r:id="rId100"/>
    <p:sldId id="365" r:id="rId101"/>
    <p:sldId id="366" r:id="rId102"/>
    <p:sldId id="367" r:id="rId103"/>
    <p:sldId id="368" r:id="rId104"/>
    <p:sldId id="369" r:id="rId105"/>
    <p:sldId id="370" r:id="rId106"/>
    <p:sldId id="371" r:id="rId107"/>
    <p:sldId id="372" r:id="rId108"/>
    <p:sldId id="373" r:id="rId109"/>
    <p:sldId id="374" r:id="rId110"/>
    <p:sldId id="375" r:id="rId111"/>
    <p:sldId id="376" r:id="rId112"/>
    <p:sldId id="377" r:id="rId113"/>
    <p:sldId id="378" r:id="rId114"/>
    <p:sldId id="380" r:id="rId115"/>
    <p:sldId id="381" r:id="rId116"/>
    <p:sldId id="382" r:id="rId117"/>
    <p:sldId id="383" r:id="rId118"/>
    <p:sldId id="384" r:id="rId119"/>
    <p:sldId id="385" r:id="rId120"/>
    <p:sldId id="386" r:id="rId121"/>
    <p:sldId id="387" r:id="rId122"/>
    <p:sldId id="390" r:id="rId123"/>
    <p:sldId id="400" r:id="rId124"/>
    <p:sldId id="401" r:id="rId125"/>
    <p:sldId id="402" r:id="rId126"/>
    <p:sldId id="403" r:id="rId127"/>
    <p:sldId id="416" r:id="rId128"/>
    <p:sldId id="404" r:id="rId129"/>
    <p:sldId id="407" r:id="rId130"/>
    <p:sldId id="393" r:id="rId131"/>
    <p:sldId id="399" r:id="rId132"/>
    <p:sldId id="308" r:id="rId133"/>
    <p:sldId id="412" r:id="rId134"/>
    <p:sldId id="415" r:id="rId135"/>
    <p:sldId id="411" r:id="rId136"/>
    <p:sldId id="414" r:id="rId137"/>
    <p:sldId id="408" r:id="rId138"/>
    <p:sldId id="413" r:id="rId13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77"/>
    <p:restoredTop sz="79456"/>
  </p:normalViewPr>
  <p:slideViewPr>
    <p:cSldViewPr snapToGrid="0" snapToObjects="1">
      <p:cViewPr varScale="1">
        <p:scale>
          <a:sx n="134" d="100"/>
          <a:sy n="134" d="100"/>
        </p:scale>
        <p:origin x="20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000000"/>
                </a:solidFill>
                <a:effectLst/>
                <a:latin typeface="Verdana" panose="020B0604030504040204" pitchFamily="34" charset="0"/>
              </a:rPr>
              <a:t>With the object model, JavaScript gets all the power it needs to create dynamic HTML:</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change all the HTML elements in the page</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change all the HTML attributes in the page</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change all the CSS styles in the page</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remove existing HTML elements and attributes</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add new HTML elements and attributes</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react to all existing HTML events in the page</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create new HTML events in the page</a:t>
            </a:r>
          </a:p>
          <a:p>
            <a:endParaRPr lang="en-NL" dirty="0"/>
          </a:p>
        </p:txBody>
      </p:sp>
    </p:spTree>
    <p:extLst>
      <p:ext uri="{BB962C8B-B14F-4D97-AF65-F5344CB8AC3E}">
        <p14:creationId xmlns:p14="http://schemas.microsoft.com/office/powerpoint/2010/main" val="590180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3977529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24200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89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See: </a:t>
            </a:r>
            <a:r>
              <a:rPr lang="nl-NL" dirty="0" err="1"/>
              <a:t>https</a:t>
            </a:r>
            <a:r>
              <a:rPr lang="nl-NL" dirty="0"/>
              <a:t>://</a:t>
            </a:r>
            <a:r>
              <a:rPr lang="nl-NL" dirty="0" err="1"/>
              <a:t>dev.to</a:t>
            </a:r>
            <a:r>
              <a:rPr lang="nl-NL" dirty="0"/>
              <a:t>/</a:t>
            </a:r>
            <a:r>
              <a:rPr lang="nl-NL" dirty="0" err="1"/>
              <a:t>mrmario</a:t>
            </a:r>
            <a:r>
              <a:rPr lang="nl-NL" dirty="0"/>
              <a:t>/let-var-const-write-clean-and-safe-code-37hh</a:t>
            </a:r>
          </a:p>
          <a:p>
            <a:pPr lvl="0">
              <a:spcBef>
                <a:spcPts val="0"/>
              </a:spcBef>
              <a:buNone/>
            </a:pPr>
            <a:endParaRPr lang="nl-NL" dirty="0"/>
          </a:p>
          <a:p>
            <a:pPr lvl="0">
              <a:spcBef>
                <a:spcPts val="0"/>
              </a:spcBef>
              <a:buNone/>
            </a:pPr>
            <a:r>
              <a:rPr lang="nl-NL" dirty="0" err="1"/>
              <a:t>https</a:t>
            </a:r>
            <a:r>
              <a:rPr lang="nl-NL" dirty="0"/>
              <a:t>://</a:t>
            </a:r>
            <a:r>
              <a:rPr lang="nl-NL" dirty="0" err="1"/>
              <a:t>flaviocopes.com</a:t>
            </a:r>
            <a:r>
              <a:rPr lang="nl-NL" dirty="0"/>
              <a:t>/javascript-</a:t>
            </a:r>
            <a:r>
              <a:rPr lang="nl-NL" dirty="0" err="1"/>
              <a:t>difference</a:t>
            </a:r>
            <a:r>
              <a:rPr lang="nl-NL" dirty="0"/>
              <a:t>-let-var/</a:t>
            </a:r>
          </a:p>
          <a:p>
            <a:pPr lvl="0">
              <a:spcBef>
                <a:spcPts val="0"/>
              </a:spcBef>
              <a:buNone/>
            </a:pPr>
            <a:endParaRPr lang="nl-NL" dirty="0"/>
          </a:p>
          <a:p>
            <a:pPr lvl="0">
              <a:spcBef>
                <a:spcPts val="0"/>
              </a:spcBef>
              <a:buNone/>
            </a:pPr>
            <a:r>
              <a:rPr lang="nl-NL" dirty="0"/>
              <a:t>Var </a:t>
            </a:r>
            <a:r>
              <a:rPr lang="nl-NL" dirty="0" err="1"/>
              <a:t>function</a:t>
            </a:r>
            <a:r>
              <a:rPr lang="nl-NL" dirty="0"/>
              <a:t> </a:t>
            </a:r>
            <a:r>
              <a:rPr lang="nl-NL" dirty="0" err="1"/>
              <a:t>scoping</a:t>
            </a:r>
            <a:r>
              <a:rPr lang="nl-NL" dirty="0"/>
              <a:t>.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is a bit more weird, as it has function scoping, which means that variables declared using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are scoped to the nearest function.</a:t>
            </a:r>
            <a:endParaRPr lang="nl-NL" dirty="0"/>
          </a:p>
          <a:p>
            <a:pPr lvl="0">
              <a:spcBef>
                <a:spcPts val="0"/>
              </a:spcBef>
              <a:buNone/>
            </a:pPr>
            <a:r>
              <a:rPr lang="nl-NL" dirty="0"/>
              <a:t>Let is block </a:t>
            </a:r>
            <a:r>
              <a:rPr lang="nl-NL" dirty="0" err="1"/>
              <a:t>scoping</a:t>
            </a:r>
            <a:r>
              <a:rPr lang="nl-NL" dirty="0"/>
              <a:t> is safer. Niet bekend in de </a:t>
            </a:r>
            <a:r>
              <a:rPr lang="nl-NL" dirty="0" err="1"/>
              <a:t>global</a:t>
            </a:r>
            <a:r>
              <a:rPr lang="nl-NL" dirty="0"/>
              <a:t> scope</a:t>
            </a:r>
            <a:endParaRPr dirty="0"/>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 else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19081812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pPr marL="0" marR="0" lvl="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An </a:t>
            </a:r>
            <a:r>
              <a:rPr lang="en-US" sz="2200" b="1" i="0" u="none" strike="noStrike" kern="1200" cap="none" dirty="0">
                <a:solidFill>
                  <a:schemeClr val="tx1"/>
                </a:solidFill>
                <a:effectLst/>
                <a:latin typeface="Helvetica Neue"/>
                <a:ea typeface="Helvetica Neue"/>
                <a:cs typeface="Helvetica Neue"/>
                <a:sym typeface="Helvetica Neue"/>
              </a:rPr>
              <a:t>idempotent</a:t>
            </a:r>
            <a:r>
              <a:rPr lang="en-US" sz="2200" b="0" i="0" u="none" strike="noStrike" kern="1200" cap="none" dirty="0">
                <a:solidFill>
                  <a:schemeClr val="tx1"/>
                </a:solidFill>
                <a:effectLst/>
                <a:latin typeface="Helvetica Neue"/>
                <a:ea typeface="Helvetica Neue"/>
                <a:cs typeface="Helvetica Neue"/>
                <a:sym typeface="Helvetica Neue"/>
              </a:rPr>
              <a:t> method means that the result of a successful performed request is independent of the number of times it is executed.</a:t>
            </a:r>
            <a:endParaRPr lang="en-NL" dirty="0"/>
          </a:p>
        </p:txBody>
      </p:sp>
    </p:spTree>
    <p:extLst>
      <p:ext uri="{BB962C8B-B14F-4D97-AF65-F5344CB8AC3E}">
        <p14:creationId xmlns:p14="http://schemas.microsoft.com/office/powerpoint/2010/main" val="22725042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kern="1200" cap="none" dirty="0">
                <a:solidFill>
                  <a:schemeClr val="tx1"/>
                </a:solidFill>
                <a:effectLst/>
                <a:latin typeface="Helvetica Neue"/>
                <a:ea typeface="Helvetica Neue"/>
                <a:cs typeface="Helvetica Neue"/>
                <a:sym typeface="Helvetica Neue"/>
              </a:rPr>
              <a:t>This mechanism prevents attackers that plant scripts on various websites (</a:t>
            </a:r>
            <a:r>
              <a:rPr lang="en-GB" sz="2200" b="0" i="0" u="none" strike="noStrike" kern="1200" cap="none" dirty="0" err="1">
                <a:solidFill>
                  <a:schemeClr val="tx1"/>
                </a:solidFill>
                <a:effectLst/>
                <a:latin typeface="Helvetica Neue"/>
                <a:ea typeface="Helvetica Neue"/>
                <a:cs typeface="Helvetica Neue"/>
                <a:sym typeface="Helvetica Neue"/>
              </a:rPr>
              <a:t>eg.</a:t>
            </a:r>
            <a:r>
              <a:rPr lang="en-GB" sz="2200" b="0" i="0" u="none" strike="noStrike" kern="1200" cap="none" dirty="0">
                <a:solidFill>
                  <a:schemeClr val="tx1"/>
                </a:solidFill>
                <a:effectLst/>
                <a:latin typeface="Helvetica Neue"/>
                <a:ea typeface="Helvetica Neue"/>
                <a:cs typeface="Helvetica Neue"/>
                <a:sym typeface="Helvetica Neue"/>
              </a:rPr>
              <a:t> in ads displayed via Google Ads) to make an AJAX call to </a:t>
            </a:r>
            <a:r>
              <a:rPr lang="en-GB" sz="2200" b="0" i="0" u="none" strike="noStrike" kern="1200" cap="none" dirty="0" err="1">
                <a:solidFill>
                  <a:schemeClr val="tx1"/>
                </a:solidFill>
                <a:effectLst/>
                <a:latin typeface="Helvetica Neue"/>
                <a:ea typeface="Helvetica Neue"/>
                <a:cs typeface="Helvetica Neue"/>
                <a:sym typeface="Helvetica Neue"/>
              </a:rPr>
              <a:t>www.yourbank.com</a:t>
            </a:r>
            <a:endParaRPr lang="en-GB" sz="2200" b="0" i="0" u="none" strike="noStrike" kern="1200" cap="none" dirty="0">
              <a:solidFill>
                <a:schemeClr val="tx1"/>
              </a:solidFill>
              <a:effectLst/>
              <a:latin typeface="Helvetica Neue"/>
              <a:ea typeface="Helvetica Neue"/>
              <a:cs typeface="Helvetica Neue"/>
              <a:sym typeface="Helvetica Neue"/>
            </a:endParaRPr>
          </a:p>
          <a:p>
            <a:r>
              <a:rPr lang="en-GB" sz="2200" b="0" i="0" u="none" strike="noStrike" kern="1200" cap="none">
                <a:solidFill>
                  <a:schemeClr val="tx1"/>
                </a:solidFill>
                <a:effectLst/>
                <a:latin typeface="Helvetica Neue"/>
                <a:ea typeface="Helvetica Neue"/>
                <a:cs typeface="Helvetica Neue"/>
                <a:sym typeface="Helvetica Neue"/>
              </a:rPr>
              <a:t>and in case you were logged in making a transaction using *your* credentials.</a:t>
            </a:r>
            <a:endParaRPr lang="en-NL" dirty="0"/>
          </a:p>
        </p:txBody>
      </p:sp>
    </p:spTree>
    <p:extLst>
      <p:ext uri="{BB962C8B-B14F-4D97-AF65-F5344CB8AC3E}">
        <p14:creationId xmlns:p14="http://schemas.microsoft.com/office/powerpoint/2010/main" val="10524567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w3schools.com/js/js_htmldom.as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dn/beginner-h"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github.com/mdn/beginner-html-site-styled/archive/gh-pages.zip"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internetingishard.com/html-and-css/basic-web-page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www.w3schools.com/js/js_let.asp"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FF00"/>
                </a:solidFill>
              </a:rPr>
              <a:t>AGENDA</a:t>
            </a:r>
          </a:p>
        </p:txBody>
      </p:sp>
      <p:sp>
        <p:nvSpPr>
          <p:cNvPr id="66" name="Shape 66"/>
          <p:cNvSpPr txBox="1">
            <a:spLocks noGrp="1"/>
          </p:cNvSpPr>
          <p:nvPr>
            <p:ph type="body" idx="1"/>
          </p:nvPr>
        </p:nvSpPr>
        <p:spPr>
          <a:xfrm>
            <a:off x="2632008" y="1272533"/>
            <a:ext cx="3879932" cy="3315146"/>
          </a:xfrm>
          <a:prstGeom prst="rect">
            <a:avLst/>
          </a:prstGeom>
        </p:spPr>
        <p:txBody>
          <a:bodyPr lIns="48212" tIns="48212" rIns="48212" bIns="48212" anchor="ctr" anchorCtr="0">
            <a:noAutofit/>
          </a:bodyPr>
          <a:lstStyle/>
          <a:p>
            <a:pPr marL="487186" indent="-391758">
              <a:spcBef>
                <a:spcPts val="0"/>
              </a:spcBef>
              <a:buFont typeface="+mj-lt"/>
              <a:buAutoNum type="arabicPeriod"/>
            </a:pPr>
            <a:r>
              <a:rPr lang="en-US" dirty="0"/>
              <a:t>HTML + CSS</a:t>
            </a:r>
          </a:p>
          <a:p>
            <a:pPr marL="487186" indent="-391758">
              <a:spcBef>
                <a:spcPts val="0"/>
              </a:spcBef>
              <a:buFont typeface="+mj-lt"/>
              <a:buAutoNum type="arabicPeriod"/>
            </a:pPr>
            <a:r>
              <a:rPr lang="en-US" dirty="0"/>
              <a:t>JavaScript + NodeJS</a:t>
            </a:r>
          </a:p>
          <a:p>
            <a:pPr marL="487186" indent="-391758">
              <a:spcBef>
                <a:spcPts val="0"/>
              </a:spcBef>
              <a:buFont typeface="+mj-lt"/>
              <a:buAutoNum type="arabicPeriod"/>
            </a:pPr>
            <a:r>
              <a:rPr lang="en-US" dirty="0" err="1"/>
              <a:t>ECMScript</a:t>
            </a:r>
            <a:r>
              <a:rPr lang="en-US" dirty="0"/>
              <a:t> 6</a:t>
            </a:r>
          </a:p>
          <a:p>
            <a:pPr marL="487186" indent="-391758">
              <a:spcBef>
                <a:spcPts val="0"/>
              </a:spcBef>
              <a:buFont typeface="+mj-lt"/>
              <a:buAutoNum type="arabicPeriod"/>
            </a:pPr>
            <a:r>
              <a:rPr lang="en-US" dirty="0" err="1"/>
              <a:t>Functioneel</a:t>
            </a:r>
            <a:r>
              <a:rPr lang="en-US" dirty="0"/>
              <a:t> </a:t>
            </a:r>
            <a:r>
              <a:rPr lang="en-US" dirty="0" err="1"/>
              <a:t>programmeren</a:t>
            </a:r>
            <a:endParaRPr lang="en-US" dirty="0"/>
          </a:p>
          <a:p>
            <a:pPr marL="95428" indent="0">
              <a:spcBef>
                <a:spcPts val="0"/>
              </a:spcBef>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What is JavaScript</a:t>
            </a:r>
          </a:p>
        </p:txBody>
      </p:sp>
      <p:sp>
        <p:nvSpPr>
          <p:cNvPr id="2" name="Rectangle 1">
            <a:extLst>
              <a:ext uri="{FF2B5EF4-FFF2-40B4-BE49-F238E27FC236}">
                <a16:creationId xmlns:a16="http://schemas.microsoft.com/office/drawing/2014/main" id="{F37C2F08-8662-564D-B3A4-F2051ED047CA}"/>
              </a:ext>
            </a:extLst>
          </p:cNvPr>
          <p:cNvSpPr/>
          <p:nvPr/>
        </p:nvSpPr>
        <p:spPr>
          <a:xfrm>
            <a:off x="3014995" y="3303981"/>
            <a:ext cx="2905039" cy="1015663"/>
          </a:xfrm>
          <a:prstGeom prst="rect">
            <a:avLst/>
          </a:prstGeom>
        </p:spPr>
        <p:txBody>
          <a:bodyPr wrap="square">
            <a:spAutoFit/>
          </a:bodyPr>
          <a:lstStyle/>
          <a:p>
            <a:pPr algn="ctr"/>
            <a:r>
              <a:rPr lang="en-US" sz="1600" dirty="0">
                <a:solidFill>
                  <a:schemeClr val="bg1"/>
                </a:solidFill>
              </a:rPr>
              <a:t>Go to:</a:t>
            </a:r>
          </a:p>
          <a:p>
            <a:pPr algn="ctr"/>
            <a:r>
              <a:rPr lang="en-US" sz="1600" dirty="0">
                <a:solidFill>
                  <a:schemeClr val="bg1"/>
                </a:solidFill>
              </a:rPr>
              <a:t>  </a:t>
            </a:r>
            <a:r>
              <a:rPr lang="en-US" sz="2800" b="1" dirty="0">
                <a:solidFill>
                  <a:srgbClr val="00B050"/>
                </a:solidFill>
              </a:rPr>
              <a:t>w3schools.com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4707444" y="2961315"/>
            <a:ext cx="3585218" cy="2016686"/>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Package.json</a:t>
            </a:r>
            <a:endParaRPr lang="en-US" dirty="0">
              <a:solidFill>
                <a:srgbClr val="FFC000"/>
              </a:solidFill>
            </a:endParaRPr>
          </a:p>
        </p:txBody>
      </p:sp>
      <p:sp>
        <p:nvSpPr>
          <p:cNvPr id="3" name="Text Placeholder 2"/>
          <p:cNvSpPr>
            <a:spLocks noGrp="1"/>
          </p:cNvSpPr>
          <p:nvPr>
            <p:ph type="body" idx="1"/>
          </p:nvPr>
        </p:nvSpPr>
        <p:spPr/>
        <p:txBody>
          <a:bodyPr/>
          <a:lstStyle/>
          <a:p>
            <a:r>
              <a:rPr lang="en-US" dirty="0" err="1">
                <a:solidFill>
                  <a:srgbClr val="FFC000"/>
                </a:solidFill>
              </a:rPr>
              <a:t>Package.json</a:t>
            </a:r>
            <a:r>
              <a:rPr lang="en-US" dirty="0">
                <a:solidFill>
                  <a:srgbClr val="FFC000"/>
                </a:solidFill>
              </a:rPr>
              <a:t> </a:t>
            </a:r>
            <a:r>
              <a:rPr lang="en-US" dirty="0"/>
              <a:t>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79400" lvl="1" indent="0" algn="ctr">
              <a:buNone/>
            </a:pPr>
            <a:endParaRPr lang="en-US" b="0" i="0" u="none" strike="noStrike" cap="none" dirty="0">
              <a:solidFill>
                <a:srgbClr val="FFFFFF"/>
              </a:solidFill>
              <a:latin typeface="Helvetica Neue"/>
              <a:ea typeface="Helvetica Neue"/>
              <a:cs typeface="Helvetica Neue"/>
              <a:sym typeface="Helvetica Neue"/>
            </a:endParaRPr>
          </a:p>
          <a:p>
            <a:pPr marL="279400" lvl="1" indent="0" algn="ctr">
              <a:buNone/>
            </a:pPr>
            <a:r>
              <a:rPr lang="en-US" b="0" i="0" u="none" strike="noStrike" cap="none" dirty="0">
                <a:solidFill>
                  <a:srgbClr val="FFFFFF"/>
                </a:solidFill>
                <a:latin typeface="Helvetica Neue"/>
                <a:ea typeface="Helvetica Neue"/>
                <a:cs typeface="Helvetica Neue"/>
                <a:sym typeface="Helvetica Neue"/>
              </a:rPr>
              <a:t>Object-oriented</a:t>
            </a:r>
          </a:p>
          <a:p>
            <a:pPr marL="279400" lvl="1" indent="0" algn="ctr">
              <a:buNone/>
            </a:pPr>
            <a:r>
              <a:rPr lang="en-US" b="0" i="0" u="none" strike="noStrike" cap="none" dirty="0">
                <a:solidFill>
                  <a:srgbClr val="FFFFFF"/>
                </a:solidFill>
                <a:latin typeface="Helvetica Neue"/>
                <a:ea typeface="Helvetica Neue"/>
                <a:cs typeface="Helvetica Neue"/>
                <a:sym typeface="Helvetica Neue"/>
              </a:rPr>
              <a:t>Scripting language</a:t>
            </a:r>
          </a:p>
          <a:p>
            <a:pPr marL="292100" lvl="1" indent="0" algn="ctr">
              <a:buNone/>
            </a:pPr>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a:p>
            <a:pPr marL="292100" lvl="1" indent="0" algn="ctr">
              <a:buNone/>
            </a:pPr>
            <a:r>
              <a:rPr lang="en-US" dirty="0"/>
              <a:t>Used to make webpages interactive.</a:t>
            </a:r>
          </a:p>
          <a:p>
            <a:pPr marL="292100" lvl="1" indent="0" algn="ctr">
              <a:buNone/>
            </a:pPr>
            <a:endParaRPr lang="en-US"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the root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C9AD8-82B5-8AFB-4260-DA8E3FA02EDA}"/>
              </a:ext>
            </a:extLst>
          </p:cNvPr>
          <p:cNvSpPr>
            <a:spLocks noGrp="1"/>
          </p:cNvSpPr>
          <p:nvPr>
            <p:ph type="title"/>
          </p:nvPr>
        </p:nvSpPr>
        <p:spPr/>
        <p:txBody>
          <a:bodyPr/>
          <a:lstStyle/>
          <a:p>
            <a:r>
              <a:rPr lang="en-NL" dirty="0"/>
              <a:t>JavaScript</a:t>
            </a:r>
          </a:p>
        </p:txBody>
      </p:sp>
      <p:sp>
        <p:nvSpPr>
          <p:cNvPr id="3" name="Text Placeholder 2">
            <a:extLst>
              <a:ext uri="{FF2B5EF4-FFF2-40B4-BE49-F238E27FC236}">
                <a16:creationId xmlns:a16="http://schemas.microsoft.com/office/drawing/2014/main" id="{9BA5D78B-D2FC-F698-6EAF-318131AE7320}"/>
              </a:ext>
            </a:extLst>
          </p:cNvPr>
          <p:cNvSpPr>
            <a:spLocks noGrp="1"/>
          </p:cNvSpPr>
          <p:nvPr>
            <p:ph type="body" idx="1"/>
          </p:nvPr>
        </p:nvSpPr>
        <p:spPr/>
        <p:txBody>
          <a:bodyPr/>
          <a:lstStyle/>
          <a:p>
            <a:pPr marL="114300" indent="0" algn="ctr">
              <a:buNone/>
            </a:pPr>
            <a:r>
              <a:rPr lang="en-NL" sz="4000" b="1" dirty="0"/>
              <a:t>Client-side </a:t>
            </a:r>
          </a:p>
          <a:p>
            <a:pPr marL="114300" indent="0" algn="ctr">
              <a:buNone/>
            </a:pPr>
            <a:r>
              <a:rPr lang="en-NL" sz="4000" b="1" dirty="0"/>
              <a:t>en </a:t>
            </a:r>
          </a:p>
          <a:p>
            <a:pPr marL="114300" indent="0" algn="ctr">
              <a:buNone/>
            </a:pPr>
            <a:r>
              <a:rPr lang="en-NL" sz="4000" b="1" dirty="0"/>
              <a:t>Server-side</a:t>
            </a:r>
          </a:p>
        </p:txBody>
      </p:sp>
    </p:spTree>
    <p:extLst>
      <p:ext uri="{BB962C8B-B14F-4D97-AF65-F5344CB8AC3E}">
        <p14:creationId xmlns:p14="http://schemas.microsoft.com/office/powerpoint/2010/main" val="6669614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can be executed by </a:t>
            </a:r>
            <a:r>
              <a:rPr lang="en-US" sz="2400" b="0" i="0" u="none" strike="noStrike" cap="none" dirty="0">
                <a:solidFill>
                  <a:srgbClr val="00B050"/>
                </a:solidFill>
                <a:latin typeface="Helvetica Neue"/>
                <a:ea typeface="Helvetica Neue"/>
                <a:cs typeface="Helvetica Neue"/>
                <a:sym typeface="Helvetica Neue"/>
              </a:rPr>
              <a:t>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The b</a:t>
            </a:r>
            <a:r>
              <a:rPr lang="en-US" sz="2400" b="0" i="0" u="none" strike="noStrike" cap="none" dirty="0">
                <a:solidFill>
                  <a:srgbClr val="FFFFFF"/>
                </a:solidFill>
                <a:latin typeface="Helvetica Neue"/>
                <a:ea typeface="Helvetica Neue"/>
                <a:cs typeface="Helvetica Neue"/>
                <a:sym typeface="Helvetica Neue"/>
              </a:rPr>
              <a:t>rowser </a:t>
            </a:r>
            <a:r>
              <a:rPr lang="en-US" b="1" dirty="0"/>
              <a:t>extends</a:t>
            </a:r>
            <a:r>
              <a:rPr lang="en-US" dirty="0"/>
              <a:t>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Manipulate DOM </a:t>
            </a:r>
            <a:r>
              <a:rPr lang="en-US" sz="2400" b="0" i="0" u="none" strike="noStrike" cap="none" dirty="0">
                <a:solidFill>
                  <a:srgbClr val="FFFFFF"/>
                </a:solidFill>
                <a:latin typeface="Helvetica Neue"/>
                <a:ea typeface="Helvetica Neue"/>
                <a:cs typeface="Helvetica Neue"/>
                <a:sym typeface="Helvetica Neue"/>
              </a:rPr>
              <a:t>(Data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Interact with services from the browser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3"/>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Server-side JavaScript</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Sockets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C1D1-5F62-09EC-257D-BCD6E5EC5A2D}"/>
              </a:ext>
            </a:extLst>
          </p:cNvPr>
          <p:cNvSpPr>
            <a:spLocks noGrp="1"/>
          </p:cNvSpPr>
          <p:nvPr>
            <p:ph type="title"/>
          </p:nvPr>
        </p:nvSpPr>
        <p:spPr/>
        <p:txBody>
          <a:bodyPr/>
          <a:lstStyle/>
          <a:p>
            <a:r>
              <a:rPr lang="en-NL" dirty="0"/>
              <a:t>HTML-DOM – tree of objects</a:t>
            </a:r>
          </a:p>
        </p:txBody>
      </p:sp>
      <p:sp>
        <p:nvSpPr>
          <p:cNvPr id="3" name="Text Placeholder 2">
            <a:extLst>
              <a:ext uri="{FF2B5EF4-FFF2-40B4-BE49-F238E27FC236}">
                <a16:creationId xmlns:a16="http://schemas.microsoft.com/office/drawing/2014/main" id="{84C8FDAB-79C3-9381-4215-685E60BA7E25}"/>
              </a:ext>
            </a:extLst>
          </p:cNvPr>
          <p:cNvSpPr>
            <a:spLocks noGrp="1"/>
          </p:cNvSpPr>
          <p:nvPr>
            <p:ph type="body" idx="1"/>
          </p:nvPr>
        </p:nvSpPr>
        <p:spPr/>
        <p:txBody>
          <a:bodyPr/>
          <a:lstStyle/>
          <a:p>
            <a:endParaRPr lang="en-NL"/>
          </a:p>
        </p:txBody>
      </p:sp>
      <p:pic>
        <p:nvPicPr>
          <p:cNvPr id="1026" name="Picture 2" descr="DOM HTML tree">
            <a:extLst>
              <a:ext uri="{FF2B5EF4-FFF2-40B4-BE49-F238E27FC236}">
                <a16:creationId xmlns:a16="http://schemas.microsoft.com/office/drawing/2014/main" id="{86B35BEE-E232-217D-FE94-5F2F2D8B0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76" y="1541859"/>
            <a:ext cx="61722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084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F66A-3144-E46C-F1A1-D8614C5C369B}"/>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7C8511F2-ED2C-60A1-4843-425A42306DF1}"/>
              </a:ext>
            </a:extLst>
          </p:cNvPr>
          <p:cNvSpPr>
            <a:spLocks noGrp="1"/>
          </p:cNvSpPr>
          <p:nvPr>
            <p:ph type="body" idx="1"/>
          </p:nvPr>
        </p:nvSpPr>
        <p:spPr/>
        <p:txBody>
          <a:bodyPr/>
          <a:lstStyle/>
          <a:p>
            <a:pPr marL="114300" indent="0" algn="ctr">
              <a:buNone/>
            </a:pPr>
            <a:r>
              <a:rPr lang="en-GB" b="1" i="0" dirty="0">
                <a:solidFill>
                  <a:schemeClr val="bg1"/>
                </a:solidFill>
                <a:effectLst/>
                <a:latin typeface="Verdana" panose="020B0604030504040204" pitchFamily="34" charset="0"/>
              </a:rPr>
              <a:t>The HTML DOM is a </a:t>
            </a:r>
            <a:r>
              <a:rPr lang="en-GB" b="1" i="1" dirty="0">
                <a:solidFill>
                  <a:schemeClr val="bg1"/>
                </a:solidFill>
                <a:effectLst/>
                <a:latin typeface="Verdana" panose="020B0604030504040204" pitchFamily="34" charset="0"/>
              </a:rPr>
              <a:t>Programming Interface</a:t>
            </a:r>
          </a:p>
          <a:p>
            <a:pPr marL="114300" indent="0" algn="ctr">
              <a:buNone/>
            </a:pPr>
            <a:r>
              <a:rPr lang="en-GB" b="1" i="0" dirty="0">
                <a:solidFill>
                  <a:schemeClr val="bg1"/>
                </a:solidFill>
                <a:effectLst/>
                <a:latin typeface="Verdana" panose="020B0604030504040204" pitchFamily="34" charset="0"/>
              </a:rPr>
              <a:t> for how to</a:t>
            </a:r>
          </a:p>
          <a:p>
            <a:pPr marL="114300" indent="0" algn="ctr">
              <a:buNone/>
            </a:pPr>
            <a:r>
              <a:rPr lang="en-GB" b="1" i="0" dirty="0">
                <a:solidFill>
                  <a:schemeClr val="bg1"/>
                </a:solidFill>
                <a:effectLst/>
                <a:latin typeface="Verdana" panose="020B0604030504040204" pitchFamily="34" charset="0"/>
              </a:rPr>
              <a:t> get, change, add </a:t>
            </a:r>
          </a:p>
          <a:p>
            <a:pPr marL="114300" indent="0" algn="ctr">
              <a:buNone/>
            </a:pPr>
            <a:r>
              <a:rPr lang="en-GB" b="1" i="0" dirty="0">
                <a:solidFill>
                  <a:schemeClr val="bg1"/>
                </a:solidFill>
                <a:effectLst/>
                <a:latin typeface="Verdana" panose="020B0604030504040204" pitchFamily="34" charset="0"/>
              </a:rPr>
              <a:t>or delete HTML elements</a:t>
            </a:r>
            <a:endParaRPr lang="en-NL" dirty="0">
              <a:solidFill>
                <a:schemeClr val="bg1"/>
              </a:solidFill>
            </a:endParaRPr>
          </a:p>
        </p:txBody>
      </p:sp>
    </p:spTree>
    <p:extLst>
      <p:ext uri="{BB962C8B-B14F-4D97-AF65-F5344CB8AC3E}">
        <p14:creationId xmlns:p14="http://schemas.microsoft.com/office/powerpoint/2010/main" val="822395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0EA2-B3D5-98C6-F878-A063D85C61D9}"/>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36FE4EA6-FF43-379B-EFE7-E6867E789009}"/>
              </a:ext>
            </a:extLst>
          </p:cNvPr>
          <p:cNvSpPr>
            <a:spLocks noGrp="1"/>
          </p:cNvSpPr>
          <p:nvPr>
            <p:ph type="body" idx="1"/>
          </p:nvPr>
        </p:nvSpPr>
        <p:spPr/>
        <p:txBody>
          <a:bodyPr/>
          <a:lstStyle/>
          <a:p>
            <a:pPr marL="114300" indent="0" algn="ctr">
              <a:buNone/>
            </a:pPr>
            <a:r>
              <a:rPr lang="en-GB" dirty="0">
                <a:solidFill>
                  <a:schemeClr val="bg1"/>
                </a:solidFill>
                <a:highlight>
                  <a:srgbClr val="C0C0C0"/>
                </a:highlight>
                <a:hlinkClick r:id="rId2"/>
              </a:rPr>
              <a:t>https://www.w3schools.com/</a:t>
            </a:r>
            <a:r>
              <a:rPr lang="en-GB" dirty="0" err="1">
                <a:solidFill>
                  <a:schemeClr val="bg1"/>
                </a:solidFill>
                <a:highlight>
                  <a:srgbClr val="C0C0C0"/>
                </a:highlight>
                <a:hlinkClick r:id="rId2"/>
              </a:rPr>
              <a:t>js</a:t>
            </a:r>
            <a:r>
              <a:rPr lang="en-GB" dirty="0">
                <a:solidFill>
                  <a:schemeClr val="bg1"/>
                </a:solidFill>
                <a:highlight>
                  <a:srgbClr val="C0C0C0"/>
                </a:highlight>
                <a:hlinkClick r:id="rId2"/>
              </a:rPr>
              <a:t>/</a:t>
            </a:r>
            <a:r>
              <a:rPr lang="en-GB" dirty="0" err="1">
                <a:solidFill>
                  <a:schemeClr val="bg1"/>
                </a:solidFill>
                <a:highlight>
                  <a:srgbClr val="C0C0C0"/>
                </a:highlight>
                <a:hlinkClick r:id="rId2"/>
              </a:rPr>
              <a:t>js_htmldom.asp</a:t>
            </a:r>
            <a:endParaRPr lang="en-NL" dirty="0">
              <a:solidFill>
                <a:schemeClr val="bg1"/>
              </a:solidFill>
              <a:highlight>
                <a:srgbClr val="C0C0C0"/>
              </a:highlight>
            </a:endParaRPr>
          </a:p>
        </p:txBody>
      </p:sp>
    </p:spTree>
    <p:extLst>
      <p:ext uri="{BB962C8B-B14F-4D97-AF65-F5344CB8AC3E}">
        <p14:creationId xmlns:p14="http://schemas.microsoft.com/office/powerpoint/2010/main" val="2058129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C000"/>
                </a:solidFill>
              </a:rPr>
              <a:t>Recommended Site</a:t>
            </a:r>
          </a:p>
        </p:txBody>
      </p:sp>
      <p:sp>
        <p:nvSpPr>
          <p:cNvPr id="66" name="Shape 66"/>
          <p:cNvSpPr txBox="1">
            <a:spLocks noGrp="1"/>
          </p:cNvSpPr>
          <p:nvPr>
            <p:ph type="body" idx="1"/>
          </p:nvPr>
        </p:nvSpPr>
        <p:spPr>
          <a:xfrm>
            <a:off x="2632008" y="1272533"/>
            <a:ext cx="4643358" cy="3315146"/>
          </a:xfrm>
          <a:prstGeom prst="rect">
            <a:avLst/>
          </a:prstGeom>
        </p:spPr>
        <p:txBody>
          <a:bodyPr lIns="48212" tIns="48212" rIns="48212" bIns="48212" anchor="ctr" anchorCtr="0">
            <a:noAutofit/>
          </a:bodyPr>
          <a:lstStyle/>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r>
              <a:rPr lang="en-US" dirty="0"/>
              <a:t>https://</a:t>
            </a:r>
            <a:r>
              <a:rPr lang="en-US" dirty="0" err="1"/>
              <a:t>www.freecodecamp.org</a:t>
            </a:r>
            <a:r>
              <a:rPr lang="en-US" dirty="0"/>
              <a:t>/news/a-practical-guide-to-learning-front-end-development-for-beginners-da6516505e41/</a:t>
            </a:r>
          </a:p>
        </p:txBody>
      </p:sp>
      <p:pic>
        <p:nvPicPr>
          <p:cNvPr id="1028" name="Picture 4">
            <a:extLst>
              <a:ext uri="{FF2B5EF4-FFF2-40B4-BE49-F238E27FC236}">
                <a16:creationId xmlns:a16="http://schemas.microsoft.com/office/drawing/2014/main" id="{F1BBF4DE-52C4-2A47-85CE-B9AC6AD82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83" y="1068311"/>
            <a:ext cx="2960901" cy="166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302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50" y="2749733"/>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b="0" i="0" u="none" strike="noStrike" cap="none" dirty="0">
                <a:solidFill>
                  <a:srgbClr val="FFFFFF"/>
                </a:solidFill>
                <a:latin typeface="Helvetica Neue"/>
                <a:ea typeface="Helvetica Neue"/>
                <a:cs typeface="Helvetica Neue"/>
                <a:sym typeface="Helvetica Neue"/>
              </a:rPr>
              <a:t>The Basics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dirty="0"/>
              <a:t>Starting point:</a:t>
            </a:r>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Firefox</a:t>
            </a:r>
            <a:r>
              <a:rPr lang="en-US" b="1" dirty="0"/>
              <a:t> Ctrl + Shift + J</a:t>
            </a:r>
          </a:p>
          <a:p>
            <a:r>
              <a:rPr lang="en-US" b="1" dirty="0">
                <a:solidFill>
                  <a:srgbClr val="00B05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205" y="1366242"/>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i="1" dirty="0" err="1">
                <a:solidFill>
                  <a:srgbClr val="FFC000"/>
                </a:solidFill>
              </a:rPr>
              <a:t>console.log</a:t>
            </a:r>
            <a:r>
              <a:rPr lang="en-US" i="1" dirty="0">
                <a:solidFill>
                  <a:srgbClr val="FFC000"/>
                </a:solidFill>
              </a:rPr>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FE52-5981-9B4B-AB98-D60D43E4606D}"/>
              </a:ext>
            </a:extLst>
          </p:cNvPr>
          <p:cNvSpPr>
            <a:spLocks noGrp="1"/>
          </p:cNvSpPr>
          <p:nvPr>
            <p:ph type="title"/>
          </p:nvPr>
        </p:nvSpPr>
        <p:spPr/>
        <p:txBody>
          <a:bodyPr/>
          <a:lstStyle/>
          <a:p>
            <a:r>
              <a:rPr lang="en-NL" dirty="0"/>
              <a:t>Hello world example</a:t>
            </a:r>
          </a:p>
        </p:txBody>
      </p:sp>
      <p:sp>
        <p:nvSpPr>
          <p:cNvPr id="3" name="Text Placeholder 2">
            <a:extLst>
              <a:ext uri="{FF2B5EF4-FFF2-40B4-BE49-F238E27FC236}">
                <a16:creationId xmlns:a16="http://schemas.microsoft.com/office/drawing/2014/main" id="{F90FF3B0-762C-584D-8D83-52013DF44B3E}"/>
              </a:ext>
            </a:extLst>
          </p:cNvPr>
          <p:cNvSpPr>
            <a:spLocks noGrp="1"/>
          </p:cNvSpPr>
          <p:nvPr>
            <p:ph type="body" idx="1"/>
          </p:nvPr>
        </p:nvSpPr>
        <p:spPr/>
        <p:txBody>
          <a:bodyPr/>
          <a:lstStyle/>
          <a:p>
            <a:pPr marL="114300" indent="0" algn="ctr">
              <a:buNone/>
            </a:pPr>
            <a:r>
              <a:rPr lang="en-US" dirty="0"/>
              <a:t>https://</a:t>
            </a:r>
            <a:r>
              <a:rPr lang="en-US" dirty="0" err="1"/>
              <a:t>plnkr.co</a:t>
            </a:r>
            <a:r>
              <a:rPr lang="en-US" dirty="0"/>
              <a:t>/edit/?p=</a:t>
            </a:r>
            <a:r>
              <a:rPr lang="en-US" dirty="0" err="1"/>
              <a:t>preview&amp;preview</a:t>
            </a:r>
            <a:endParaRPr lang="en-NL" dirty="0"/>
          </a:p>
        </p:txBody>
      </p:sp>
    </p:spTree>
    <p:extLst>
      <p:ext uri="{BB962C8B-B14F-4D97-AF65-F5344CB8AC3E}">
        <p14:creationId xmlns:p14="http://schemas.microsoft.com/office/powerpoint/2010/main" val="1336513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0EBA-066D-2045-87AC-716EB60BE620}"/>
              </a:ext>
            </a:extLst>
          </p:cNvPr>
          <p:cNvSpPr>
            <a:spLocks noGrp="1"/>
          </p:cNvSpPr>
          <p:nvPr>
            <p:ph type="title"/>
          </p:nvPr>
        </p:nvSpPr>
        <p:spPr/>
        <p:txBody>
          <a:bodyPr/>
          <a:lstStyle/>
          <a:p>
            <a:r>
              <a:rPr lang="en-NL" dirty="0"/>
              <a:t>Important Guides JS</a:t>
            </a:r>
          </a:p>
        </p:txBody>
      </p:sp>
      <p:sp>
        <p:nvSpPr>
          <p:cNvPr id="3" name="Text Placeholder 2">
            <a:extLst>
              <a:ext uri="{FF2B5EF4-FFF2-40B4-BE49-F238E27FC236}">
                <a16:creationId xmlns:a16="http://schemas.microsoft.com/office/drawing/2014/main" id="{D0266763-5310-3A47-A2D2-8F34E8554730}"/>
              </a:ext>
            </a:extLst>
          </p:cNvPr>
          <p:cNvSpPr>
            <a:spLocks noGrp="1"/>
          </p:cNvSpPr>
          <p:nvPr>
            <p:ph type="body" idx="1"/>
          </p:nvPr>
        </p:nvSpPr>
        <p:spPr>
          <a:xfrm>
            <a:off x="188536" y="1366242"/>
            <a:ext cx="8285690" cy="3315000"/>
          </a:xfrm>
        </p:spPr>
        <p:txBody>
          <a:bodyPr/>
          <a:lstStyle/>
          <a:p>
            <a:pPr marL="114300" indent="0" algn="ctr">
              <a:buNone/>
            </a:pPr>
            <a:r>
              <a:rPr lang="en-US" sz="4000" b="1" dirty="0">
                <a:solidFill>
                  <a:srgbClr val="FFC000"/>
                </a:solidFill>
              </a:rPr>
              <a:t>https://</a:t>
            </a:r>
            <a:r>
              <a:rPr lang="en-US" sz="4000" b="1" dirty="0" err="1">
                <a:solidFill>
                  <a:srgbClr val="FFC000"/>
                </a:solidFill>
              </a:rPr>
              <a:t>javascript.info</a:t>
            </a:r>
            <a:r>
              <a:rPr lang="en-US" sz="4000" b="1" dirty="0">
                <a:solidFill>
                  <a:srgbClr val="FFC000"/>
                </a:solidFill>
              </a:rPr>
              <a:t>/</a:t>
            </a:r>
          </a:p>
          <a:p>
            <a:pPr marL="114300" indent="0" algn="ctr">
              <a:buNone/>
            </a:pPr>
            <a:r>
              <a:rPr lang="en-US" sz="4000" b="1" dirty="0">
                <a:solidFill>
                  <a:srgbClr val="FFC000"/>
                </a:solidFill>
              </a:rPr>
              <a:t>https://</a:t>
            </a:r>
            <a:r>
              <a:rPr lang="en-US" sz="4000" b="1" dirty="0" err="1">
                <a:solidFill>
                  <a:srgbClr val="FFC000"/>
                </a:solidFill>
              </a:rPr>
              <a:t>developer.mozilla.org</a:t>
            </a:r>
            <a:r>
              <a:rPr lang="en-US" sz="4000" b="1" dirty="0">
                <a:solidFill>
                  <a:srgbClr val="FFC000"/>
                </a:solidFill>
              </a:rPr>
              <a:t>/</a:t>
            </a:r>
            <a:r>
              <a:rPr lang="en-US" sz="4000" b="1" dirty="0" err="1">
                <a:solidFill>
                  <a:srgbClr val="FFC000"/>
                </a:solidFill>
              </a:rPr>
              <a:t>nl</a:t>
            </a:r>
            <a:r>
              <a:rPr lang="en-US" sz="4000" b="1" dirty="0">
                <a:solidFill>
                  <a:srgbClr val="FFC000"/>
                </a:solidFill>
              </a:rPr>
              <a:t>/</a:t>
            </a:r>
            <a:endParaRPr lang="en-NL" sz="4000" b="1" dirty="0">
              <a:solidFill>
                <a:srgbClr val="FFC000"/>
              </a:solidFill>
            </a:endParaRPr>
          </a:p>
        </p:txBody>
      </p:sp>
    </p:spTree>
    <p:extLst>
      <p:ext uri="{BB962C8B-B14F-4D97-AF65-F5344CB8AC3E}">
        <p14:creationId xmlns:p14="http://schemas.microsoft.com/office/powerpoint/2010/main" val="219863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ursticker Compositie met groot rood vlak, geel, zwart, grijs en blauw">
            <a:extLst>
              <a:ext uri="{FF2B5EF4-FFF2-40B4-BE49-F238E27FC236}">
                <a16:creationId xmlns:a16="http://schemas.microsoft.com/office/drawing/2014/main" id="{54DC77D3-9442-8942-B912-350E8985E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684" y="904131"/>
            <a:ext cx="3348633" cy="3335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7B0EA9-8CB9-557D-1C6F-0367D54F9B33}"/>
              </a:ext>
            </a:extLst>
          </p:cNvPr>
          <p:cNvSpPr txBox="1"/>
          <p:nvPr/>
        </p:nvSpPr>
        <p:spPr>
          <a:xfrm>
            <a:off x="2286000" y="329597"/>
            <a:ext cx="4572000" cy="307777"/>
          </a:xfrm>
          <a:prstGeom prst="rect">
            <a:avLst/>
          </a:prstGeom>
          <a:noFill/>
        </p:spPr>
        <p:txBody>
          <a:bodyPr wrap="square">
            <a:spAutoFit/>
          </a:bodyPr>
          <a:lstStyle/>
          <a:p>
            <a:pPr algn="ctr"/>
            <a:r>
              <a:rPr lang="en-US" dirty="0">
                <a:solidFill>
                  <a:schemeClr val="bg1"/>
                </a:solidFill>
              </a:rPr>
              <a:t>HTML + CSS</a:t>
            </a:r>
            <a:endParaRPr lang="en-NL" dirty="0">
              <a:solidFill>
                <a:schemeClr val="bg1"/>
              </a:solidFill>
            </a:endParaRPr>
          </a:p>
        </p:txBody>
      </p:sp>
    </p:spTree>
    <p:extLst>
      <p:ext uri="{BB962C8B-B14F-4D97-AF65-F5344CB8AC3E}">
        <p14:creationId xmlns:p14="http://schemas.microsoft.com/office/powerpoint/2010/main" val="3759891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a:xfrm>
            <a:off x="0" y="1366242"/>
            <a:ext cx="9144000" cy="3315000"/>
          </a:xfrm>
        </p:spPr>
        <p:txBody>
          <a:bodyPr/>
          <a:lstStyle/>
          <a:p>
            <a:pPr marL="114300" indent="0">
              <a:buNone/>
            </a:pPr>
            <a:r>
              <a:rPr lang="en-US" dirty="0">
                <a:solidFill>
                  <a:schemeClr val="tx1"/>
                </a:solidFill>
                <a:highlight>
                  <a:srgbClr val="FFFF00"/>
                </a:highlight>
              </a:rPr>
              <a:t>https://</a:t>
            </a:r>
            <a:r>
              <a:rPr lang="en-US" dirty="0" err="1">
                <a:solidFill>
                  <a:schemeClr val="tx1"/>
                </a:solidFill>
                <a:highlight>
                  <a:srgbClr val="FFFF00"/>
                </a:highlight>
              </a:rPr>
              <a:t>developer.mozilla.org</a:t>
            </a:r>
            <a:r>
              <a:rPr lang="en-US" dirty="0">
                <a:solidFill>
                  <a:schemeClr val="tx1"/>
                </a:solidFill>
                <a:highlight>
                  <a:srgbClr val="FFFF00"/>
                </a:highlight>
              </a:rPr>
              <a:t>/</a:t>
            </a:r>
            <a:r>
              <a:rPr lang="en-US" dirty="0" err="1">
                <a:solidFill>
                  <a:schemeClr val="tx1"/>
                </a:solidFill>
                <a:highlight>
                  <a:srgbClr val="FFFF00"/>
                </a:highlight>
              </a:rPr>
              <a:t>en</a:t>
            </a:r>
            <a:r>
              <a:rPr lang="en-US" dirty="0">
                <a:solidFill>
                  <a:schemeClr val="tx1"/>
                </a:solidFill>
                <a:highlight>
                  <a:srgbClr val="FFFF00"/>
                </a:highlight>
              </a:rPr>
              <a:t>-US/docs/Learn/</a:t>
            </a:r>
            <a:r>
              <a:rPr lang="en-US" dirty="0" err="1">
                <a:solidFill>
                  <a:schemeClr val="tx1"/>
                </a:solidFill>
                <a:highlight>
                  <a:srgbClr val="FFFF00"/>
                </a:highlight>
              </a:rPr>
              <a:t>Getting_started_with_the_web</a:t>
            </a:r>
            <a:r>
              <a:rPr lang="en-US" dirty="0">
                <a:solidFill>
                  <a:schemeClr val="tx1"/>
                </a:solidFill>
                <a:highlight>
                  <a:srgbClr val="FFFF00"/>
                </a:highlight>
              </a:rPr>
              <a:t>/</a:t>
            </a:r>
            <a:r>
              <a:rPr lang="en-US" dirty="0" err="1">
                <a:solidFill>
                  <a:schemeClr val="tx1"/>
                </a:solidFill>
                <a:highlight>
                  <a:srgbClr val="FFFF00"/>
                </a:highlight>
              </a:rPr>
              <a:t>JavaScript_basics</a:t>
            </a:r>
            <a:endParaRPr lang="en-US" dirty="0">
              <a:solidFill>
                <a:schemeClr val="tx1"/>
              </a:solidFill>
              <a:highlight>
                <a:srgbClr val="FFFF00"/>
              </a:highlight>
            </a:endParaRPr>
          </a:p>
        </p:txBody>
      </p:sp>
    </p:spTree>
    <p:extLst>
      <p:ext uri="{BB962C8B-B14F-4D97-AF65-F5344CB8AC3E}">
        <p14:creationId xmlns:p14="http://schemas.microsoft.com/office/powerpoint/2010/main" val="400521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B6A-BD4A-2545-82AF-6872767C16F7}"/>
              </a:ext>
            </a:extLst>
          </p:cNvPr>
          <p:cNvSpPr>
            <a:spLocks noGrp="1"/>
          </p:cNvSpPr>
          <p:nvPr>
            <p:ph type="title"/>
          </p:nvPr>
        </p:nvSpPr>
        <p:spPr>
          <a:xfrm>
            <a:off x="161841" y="1064529"/>
            <a:ext cx="8893147" cy="1138500"/>
          </a:xfrm>
        </p:spPr>
        <p:txBody>
          <a:bodyPr/>
          <a:lstStyle/>
          <a:p>
            <a:r>
              <a:rPr lang="en-GB" sz="2800" dirty="0"/>
              <a:t>https://</a:t>
            </a:r>
            <a:r>
              <a:rPr lang="en-GB" sz="2800" dirty="0" err="1"/>
              <a:t>mdn.github.io</a:t>
            </a:r>
            <a:r>
              <a:rPr lang="en-GB" sz="2800" dirty="0"/>
              <a:t>/beginner-html-site-scripted/</a:t>
            </a:r>
            <a:endParaRPr lang="en-NL" sz="2800" dirty="0"/>
          </a:p>
        </p:txBody>
      </p:sp>
      <p:sp>
        <p:nvSpPr>
          <p:cNvPr id="3" name="Text Placeholder 2">
            <a:extLst>
              <a:ext uri="{FF2B5EF4-FFF2-40B4-BE49-F238E27FC236}">
                <a16:creationId xmlns:a16="http://schemas.microsoft.com/office/drawing/2014/main" id="{B17242F0-1F04-B347-9DCB-2DE0E384B9BB}"/>
              </a:ext>
            </a:extLst>
          </p:cNvPr>
          <p:cNvSpPr>
            <a:spLocks noGrp="1"/>
          </p:cNvSpPr>
          <p:nvPr>
            <p:ph type="body" idx="1"/>
          </p:nvPr>
        </p:nvSpPr>
        <p:spPr/>
        <p:txBody>
          <a:bodyPr/>
          <a:lstStyle/>
          <a:p>
            <a:pPr marL="114300" indent="0" algn="ctr">
              <a:buNone/>
            </a:pPr>
            <a:r>
              <a:rPr lang="en-NL" sz="4400" b="1" dirty="0"/>
              <a:t>DEMO Final solution !!!</a:t>
            </a:r>
          </a:p>
        </p:txBody>
      </p:sp>
    </p:spTree>
    <p:extLst>
      <p:ext uri="{BB962C8B-B14F-4D97-AF65-F5344CB8AC3E}">
        <p14:creationId xmlns:p14="http://schemas.microsoft.com/office/powerpoint/2010/main" val="330395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a:t>
            </a:r>
          </a:p>
        </p:txBody>
      </p:sp>
      <p:sp>
        <p:nvSpPr>
          <p:cNvPr id="3" name="Text Placeholder 2"/>
          <p:cNvSpPr>
            <a:spLocks noGrp="1"/>
          </p:cNvSpPr>
          <p:nvPr>
            <p:ph type="body" idx="1"/>
          </p:nvPr>
        </p:nvSpPr>
        <p:spPr>
          <a:xfrm>
            <a:off x="0" y="1366242"/>
            <a:ext cx="9615340" cy="3315000"/>
          </a:xfrm>
        </p:spPr>
        <p:txBody>
          <a:bodyPr/>
          <a:lstStyle/>
          <a:p>
            <a:pPr marL="114300" indent="0" algn="ctr">
              <a:buNone/>
            </a:pPr>
            <a:r>
              <a:rPr lang="en-US" sz="2000" dirty="0"/>
              <a:t>download </a:t>
            </a:r>
          </a:p>
          <a:p>
            <a:pPr marL="114300" indent="0" algn="ctr">
              <a:buNone/>
            </a:pPr>
            <a:r>
              <a:rPr lang="en-US" sz="2000" dirty="0">
                <a:highlight>
                  <a:srgbClr val="FFFF00"/>
                </a:highlight>
                <a:hlinkClick r:id="rId3"/>
              </a:rPr>
              <a:t>https://github.com/mdn/beginner-h</a:t>
            </a:r>
            <a:r>
              <a:rPr lang="en-US" sz="2000" dirty="0">
                <a:highlight>
                  <a:srgbClr val="FFFF00"/>
                </a:highlight>
                <a:hlinkClick r:id="rId4"/>
              </a:rPr>
              <a:t>tml-site-styled/archive/gh-pages.zip</a:t>
            </a:r>
            <a:endParaRPr lang="en-US" sz="20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3544513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895" y="235923"/>
            <a:ext cx="5434288" cy="4175821"/>
          </a:xfrm>
          <a:prstGeom prst="rect">
            <a:avLst/>
          </a:prstGeom>
        </p:spPr>
      </p:pic>
      <p:pic>
        <p:nvPicPr>
          <p:cNvPr id="5" name="Picture 4"/>
          <p:cNvPicPr>
            <a:picLocks noChangeAspect="1"/>
          </p:cNvPicPr>
          <p:nvPr/>
        </p:nvPicPr>
        <p:blipFill>
          <a:blip r:embed="rId4"/>
          <a:stretch>
            <a:fillRect/>
          </a:stretch>
        </p:blipFill>
        <p:spPr>
          <a:xfrm>
            <a:off x="7008890" y="1366242"/>
            <a:ext cx="2135110" cy="2493907"/>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8417668"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600" b="1" dirty="0"/>
              <a:t>&lt;link </a:t>
            </a:r>
            <a:r>
              <a:rPr lang="en-US" sz="1600" b="1" dirty="0" err="1"/>
              <a:t>href</a:t>
            </a:r>
            <a:r>
              <a:rPr lang="en-US" sz="1600" b="1" dirty="0"/>
              <a:t>="</a:t>
            </a:r>
            <a:r>
              <a:rPr lang="en-US" sz="1600" b="1" dirty="0">
                <a:solidFill>
                  <a:srgbClr val="FFC000"/>
                </a:solidFill>
              </a:rPr>
              <a:t>styles/</a:t>
            </a:r>
            <a:r>
              <a:rPr lang="en-US" sz="1600" b="1" dirty="0" err="1">
                <a:solidFill>
                  <a:srgbClr val="FFC000"/>
                </a:solidFill>
              </a:rPr>
              <a:t>style.css</a:t>
            </a:r>
            <a:r>
              <a:rPr lang="en-US" sz="1600" b="1" dirty="0"/>
              <a:t>" </a:t>
            </a:r>
            <a:r>
              <a:rPr lang="en-US" sz="1600" b="1" dirty="0" err="1"/>
              <a:t>rel</a:t>
            </a:r>
            <a:r>
              <a:rPr lang="en-US" sz="1600" b="1" dirty="0"/>
              <a:t>="</a:t>
            </a:r>
            <a:r>
              <a:rPr lang="en-US" sz="1600" b="1" dirty="0">
                <a:solidFill>
                  <a:srgbClr val="FFC000"/>
                </a:solidFill>
              </a:rPr>
              <a:t>stylesheet</a:t>
            </a:r>
            <a:r>
              <a:rPr lang="en-US" sz="1600" b="1" dirty="0"/>
              <a:t>" type="</a:t>
            </a:r>
            <a:r>
              <a:rPr lang="en-US" sz="1600" b="1" dirty="0">
                <a:solidFill>
                  <a:srgbClr val="FFC000"/>
                </a:solidFill>
              </a:rPr>
              <a:t>text/</a:t>
            </a:r>
            <a:r>
              <a:rPr lang="en-US" sz="1600" b="1" dirty="0" err="1">
                <a:solidFill>
                  <a:srgbClr val="FFC000"/>
                </a:solidFill>
              </a:rPr>
              <a:t>css</a:t>
            </a:r>
            <a:r>
              <a:rPr lang="en-US" sz="1600" b="1"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a:t>
            </a:r>
            <a:r>
              <a:rPr lang="en-US" sz="1400" b="1" dirty="0"/>
              <a:t>Hello World!</a:t>
            </a:r>
            <a:r>
              <a:rPr lang="en-US" sz="1200" dirty="0"/>
              <a:t>&lt;/h1&gt;</a:t>
            </a:r>
          </a:p>
          <a:p>
            <a:pPr marL="685800" lvl="2" indent="0">
              <a:spcBef>
                <a:spcPts val="0"/>
              </a:spcBef>
              <a:buNone/>
            </a:pPr>
            <a:r>
              <a:rPr lang="en-US" sz="1600" b="1" dirty="0"/>
              <a:t>&lt;</a:t>
            </a:r>
            <a:r>
              <a:rPr lang="en-US" sz="1600" b="1" dirty="0" err="1">
                <a:solidFill>
                  <a:srgbClr val="FFC000"/>
                </a:solidFill>
              </a:rPr>
              <a:t>img</a:t>
            </a:r>
            <a:r>
              <a:rPr lang="en-US" sz="1600" b="1" dirty="0"/>
              <a:t> </a:t>
            </a:r>
            <a:r>
              <a:rPr lang="en-US" sz="1600" b="1" dirty="0" err="1"/>
              <a:t>src</a:t>
            </a:r>
            <a:r>
              <a:rPr lang="en-US" sz="1600" b="1" dirty="0"/>
              <a:t>="images/</a:t>
            </a:r>
            <a:r>
              <a:rPr lang="en-US" sz="1600" b="1" dirty="0" err="1"/>
              <a:t>firefox-icon.png</a:t>
            </a:r>
            <a:r>
              <a:rPr lang="en-US" sz="1600" b="1" dirty="0"/>
              <a:t>"&gt;</a:t>
            </a:r>
            <a:endParaRPr lang="en-US" sz="1600" b="1"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23" y="1158971"/>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3" y="172086"/>
            <a:ext cx="5967166" cy="4736439"/>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2724681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200" dirty="0"/>
              <a:t>&lt;link </a:t>
            </a:r>
            <a:r>
              <a:rPr lang="en-US" sz="1200" dirty="0" err="1"/>
              <a:t>href</a:t>
            </a:r>
            <a:r>
              <a:rPr lang="en-US" sz="1200" dirty="0"/>
              <a:t>="styles/</a:t>
            </a:r>
            <a:r>
              <a:rPr lang="en-US" sz="1200" dirty="0" err="1"/>
              <a:t>style.css</a:t>
            </a:r>
            <a:r>
              <a:rPr lang="en-US" sz="1200" dirty="0"/>
              <a:t>" </a:t>
            </a:r>
            <a:r>
              <a:rPr lang="en-US" sz="1200" dirty="0" err="1"/>
              <a:t>rel</a:t>
            </a:r>
            <a:r>
              <a:rPr lang="en-US" sz="1200" dirty="0"/>
              <a:t>="stylesheet" type="text/</a:t>
            </a:r>
            <a:r>
              <a:rPr lang="en-US" sz="1200" dirty="0" err="1"/>
              <a:t>css</a:t>
            </a:r>
            <a:r>
              <a:rPr lang="en-US" sz="12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&lt;h1&gt;Hello World!&lt;/h1&gt;</a:t>
            </a:r>
          </a:p>
          <a:p>
            <a:pPr marL="685800" lvl="2" indent="0">
              <a:spcBef>
                <a:spcPts val="0"/>
              </a:spcBef>
              <a:buNone/>
            </a:pPr>
            <a:r>
              <a:rPr lang="en-US" sz="1200" dirty="0"/>
              <a:t>&lt;</a:t>
            </a:r>
            <a:r>
              <a:rPr lang="en-US" sz="1200" dirty="0" err="1"/>
              <a:t>img</a:t>
            </a:r>
            <a:r>
              <a:rPr lang="en-US" sz="1200" dirty="0"/>
              <a:t> </a:t>
            </a:r>
            <a:r>
              <a:rPr lang="en-US" sz="1200" dirty="0" err="1"/>
              <a:t>src</a:t>
            </a:r>
            <a:r>
              <a:rPr lang="en-US" sz="1200" dirty="0"/>
              <a:t>="images/</a:t>
            </a:r>
            <a:r>
              <a:rPr lang="en-US" sz="1200" dirty="0" err="1"/>
              <a:t>firefox-icon.png</a:t>
            </a:r>
            <a:r>
              <a:rPr lang="en-US" sz="1200" dirty="0"/>
              <a:t>" alt="The Firefox logo: a flaming fox."&gt;</a:t>
            </a:r>
          </a:p>
          <a:p>
            <a:pPr marL="685800" lvl="2" indent="0">
              <a:spcBef>
                <a:spcPts val="0"/>
              </a:spcBef>
              <a:buNone/>
            </a:pPr>
            <a:r>
              <a:rPr lang="en-US" sz="1600" b="1" dirty="0">
                <a:solidFill>
                  <a:srgbClr val="92D050"/>
                </a:solidFill>
              </a:rPr>
              <a:t>&lt;script </a:t>
            </a:r>
            <a:r>
              <a:rPr lang="en-US" sz="1600" b="1" dirty="0" err="1">
                <a:solidFill>
                  <a:schemeClr val="bg1"/>
                </a:solidFill>
              </a:rPr>
              <a:t>src</a:t>
            </a:r>
            <a:r>
              <a:rPr lang="en-US" sz="1600" b="1" dirty="0"/>
              <a:t>="</a:t>
            </a:r>
            <a:r>
              <a:rPr lang="en-US" sz="1600" b="1" dirty="0">
                <a:solidFill>
                  <a:srgbClr val="FFC000"/>
                </a:solidFill>
              </a:rPr>
              <a:t>scripts/</a:t>
            </a:r>
            <a:r>
              <a:rPr lang="en-US" sz="1600" b="1" dirty="0" err="1">
                <a:solidFill>
                  <a:srgbClr val="FFC000"/>
                </a:solidFill>
              </a:rPr>
              <a:t>main.js</a:t>
            </a:r>
            <a:r>
              <a:rPr lang="en-US" sz="1600" b="1" dirty="0"/>
              <a:t>"</a:t>
            </a:r>
            <a:r>
              <a:rPr lang="en-US" sz="1600" b="1"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var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d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 e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f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22</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pi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3.14159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s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'a'</a:t>
            </a:r>
            <a:r>
              <a:rPr lang="en-US" sz="2600" b="0" i="0" u="none" strike="noStrike" cap="none" dirty="0">
                <a:solidFill>
                  <a:srgbClr val="F8F8F8"/>
                </a:solidFill>
                <a:latin typeface="Consolas"/>
                <a:ea typeface="Consolas"/>
                <a:cs typeface="Consolas"/>
                <a:sym typeface="Consolas"/>
              </a:rPr>
              <a:t>, 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"t"</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571500" lvl="2" indent="0">
              <a:spcBef>
                <a:spcPts val="0"/>
              </a:spcBef>
              <a:buNone/>
            </a:pPr>
            <a:r>
              <a:rPr lang="en-US" b="0" i="0" u="none" strike="noStrike" cap="none" dirty="0">
                <a:solidFill>
                  <a:srgbClr val="FFFFFF"/>
                </a:solidFill>
                <a:latin typeface="Helvetica Neue"/>
                <a:ea typeface="Helvetica Neue"/>
                <a:cs typeface="Helvetica Neue"/>
                <a:sym typeface="Helvetica Neue"/>
              </a:rPr>
              <a:t>“Primitive” value</a:t>
            </a:r>
            <a:r>
              <a:rPr lang="en-US" dirty="0"/>
              <a:t> types:</a:t>
            </a:r>
          </a:p>
          <a:p>
            <a:pPr lvl="4" indent="-292100"/>
            <a:r>
              <a:rPr lang="en-US" b="0" i="0" u="none" strike="noStrike" cap="none" dirty="0">
                <a:solidFill>
                  <a:srgbClr val="FFFFFF"/>
                </a:solidFill>
                <a:latin typeface="Helvetica Neue"/>
                <a:ea typeface="Helvetica Neue"/>
                <a:cs typeface="Helvetica Neue"/>
                <a:sym typeface="Helvetica Neue"/>
              </a:rPr>
              <a:t>Number (floating point)</a:t>
            </a:r>
          </a:p>
          <a:p>
            <a:pPr lvl="4" indent="-292100"/>
            <a:r>
              <a:rPr lang="en-US" b="0" i="0" u="none" strike="noStrike" cap="none" dirty="0">
                <a:solidFill>
                  <a:srgbClr val="FFFFFF"/>
                </a:solidFill>
                <a:latin typeface="Helvetica Neue"/>
                <a:ea typeface="Helvetica Neue"/>
                <a:cs typeface="Helvetica Neue"/>
                <a:sym typeface="Helvetica Neue"/>
              </a:rPr>
              <a:t>String</a:t>
            </a:r>
          </a:p>
          <a:p>
            <a:pPr lvl="4" indent="-292100"/>
            <a:r>
              <a:rPr lang="en-US" b="0" i="0" u="none" strike="noStrike" cap="none" dirty="0">
                <a:solidFill>
                  <a:srgbClr val="FFFFFF"/>
                </a:solidFill>
                <a:latin typeface="Helvetica Neue"/>
                <a:ea typeface="Helvetica Neue"/>
                <a:cs typeface="Helvetica Neue"/>
                <a:sym typeface="Helvetica Neue"/>
              </a:rPr>
              <a:t>Boolean</a:t>
            </a:r>
          </a:p>
          <a:p>
            <a:pPr lvl="4" indent="-292100"/>
            <a:r>
              <a:rPr lang="en-US" b="0" i="0" u="none" strike="noStrike" cap="none" dirty="0">
                <a:solidFill>
                  <a:srgbClr val="FFFFFF"/>
                </a:solidFill>
                <a:latin typeface="Helvetica Neue"/>
                <a:ea typeface="Helvetica Neue"/>
                <a:cs typeface="Helvetica Neue"/>
                <a:sym typeface="Helvetica Neue"/>
              </a:rPr>
              <a:t>null</a:t>
            </a:r>
          </a:p>
          <a:p>
            <a:pPr lvl="4" indent="-292100"/>
            <a:r>
              <a:rPr lang="en-US"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850900" lvl="3" indent="0" algn="ctr">
              <a:spcBef>
                <a:spcPts val="0"/>
              </a:spcBef>
              <a:buNone/>
            </a:pPr>
            <a:r>
              <a:rPr lang="en-US" b="0" i="0" u="none" strike="noStrike" cap="none" dirty="0">
                <a:solidFill>
                  <a:srgbClr val="FFFFFF"/>
                </a:solidFill>
                <a:latin typeface="Helvetica Neue"/>
                <a:ea typeface="Helvetica Neue"/>
                <a:cs typeface="Helvetica Neue"/>
                <a:sym typeface="Helvetica Neue"/>
              </a:rPr>
              <a:t>true &amp; false</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null</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undefined</a:t>
            </a:r>
          </a:p>
          <a:p>
            <a:pPr marL="850900" lvl="3" indent="0" algn="ctr">
              <a:buNone/>
            </a:pPr>
            <a:r>
              <a:rPr lang="en-US" b="0" i="0" u="none" strike="noStrike" cap="none" dirty="0" err="1">
                <a:solidFill>
                  <a:srgbClr val="FFFFFF"/>
                </a:solidFill>
                <a:latin typeface="Helvetica Neue"/>
                <a:ea typeface="Helvetica Neue"/>
                <a:cs typeface="Helvetica Neue"/>
                <a:sym typeface="Helvetica Neue"/>
              </a:rPr>
              <a:t>NaN</a:t>
            </a:r>
            <a:r>
              <a:rPr lang="en-US" b="0" i="0" u="none" strike="noStrike" cap="none" dirty="0">
                <a:solidFill>
                  <a:srgbClr val="FFFFFF"/>
                </a:solidFill>
                <a:latin typeface="Helvetica Neue"/>
                <a:ea typeface="Helvetica Neue"/>
                <a:cs typeface="Helvetica Neue"/>
                <a:sym typeface="Helvetica Neue"/>
              </a:rPr>
              <a:t>  (=Not A Number)</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Infinity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2109809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1387098" y="1366242"/>
            <a:ext cx="7087128"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err="1">
                <a:solidFill>
                  <a:srgbClr val="FFC000"/>
                </a:solidFill>
                <a:latin typeface="Helvetica Neue"/>
                <a:ea typeface="Helvetica Neue"/>
                <a:cs typeface="Helvetica Neue"/>
                <a:sym typeface="Helvetica Neue"/>
              </a:rPr>
              <a:t>Falsy</a:t>
            </a:r>
            <a:r>
              <a:rPr lang="en-US" sz="2400" b="1" i="0" u="none" strike="noStrike" cap="none" dirty="0">
                <a:solidFill>
                  <a:srgbClr val="FFC00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C000"/>
                </a:solidFill>
                <a:latin typeface="Helvetica Neue"/>
                <a:ea typeface="Helvetica Neue"/>
                <a:cs typeface="Helvetica Neue"/>
                <a:sym typeface="Helvetica Neue"/>
              </a:rPr>
              <a:t>false, null, undefined, 0, ‘’, </a:t>
            </a:r>
            <a:r>
              <a:rPr lang="en-US" sz="2400" b="0" i="0" u="none" strike="noStrike" cap="none" dirty="0" err="1">
                <a:solidFill>
                  <a:srgbClr val="FFC000"/>
                </a:solidFill>
                <a:latin typeface="Helvetica Neue"/>
                <a:ea typeface="Helvetica Neue"/>
                <a:cs typeface="Helvetica Neue"/>
                <a:sym typeface="Helvetica Neue"/>
              </a:rPr>
              <a:t>NaN</a:t>
            </a:r>
            <a:endParaRPr lang="en-US" sz="2400" b="0" i="0" u="none" strike="noStrike" cap="none" dirty="0">
              <a:solidFill>
                <a:srgbClr val="FFC000"/>
              </a:solidFill>
              <a:latin typeface="Helvetica Neue"/>
              <a:ea typeface="Helvetica Neue"/>
              <a:cs typeface="Helvetica Neue"/>
              <a:sym typeface="Helvetica Neue"/>
            </a:endParaRPr>
          </a:p>
          <a:p>
            <a:pPr marL="0" marR="0" lvl="0" indent="0" algn="l" rtl="0">
              <a:lnSpc>
                <a:spcPct val="100000"/>
              </a:lnSpc>
              <a:spcBef>
                <a:spcPts val="2700"/>
              </a:spcBef>
              <a:spcAft>
                <a:spcPts val="0"/>
              </a:spcAft>
              <a:buClr>
                <a:srgbClr val="FFFFFF"/>
              </a:buClr>
              <a:buSzPct val="75000"/>
              <a:buNone/>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lvl="0">
              <a:buClr>
                <a:srgbClr val="65B042"/>
              </a:buClr>
              <a:buSzPct val="25000"/>
            </a:pPr>
            <a:r>
              <a:rPr lang="en-US" sz="1900"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t>HTML + CSS</a:t>
            </a:r>
          </a:p>
        </p:txBody>
      </p:sp>
      <p:sp>
        <p:nvSpPr>
          <p:cNvPr id="65" name="Shape 65"/>
          <p:cNvSpPr txBox="1">
            <a:spLocks noGrp="1"/>
          </p:cNvSpPr>
          <p:nvPr>
            <p:ph type="body" idx="1"/>
          </p:nvPr>
        </p:nvSpPr>
        <p:spPr>
          <a:xfrm>
            <a:off x="1645295" y="1272533"/>
            <a:ext cx="6259031" cy="3315146"/>
          </a:xfrm>
          <a:prstGeom prst="rect">
            <a:avLst/>
          </a:prstGeom>
        </p:spPr>
        <p:txBody>
          <a:bodyPr lIns="48212" tIns="48212" rIns="48212" bIns="48212" anchor="ctr" anchorCtr="0">
            <a:noAutofit/>
          </a:bodyPr>
          <a:lstStyle/>
          <a:p>
            <a:pPr algn="ctr">
              <a:spcBef>
                <a:spcPts val="0"/>
              </a:spcBef>
              <a:buNone/>
            </a:pPr>
            <a:r>
              <a:rPr lang="en-US" b="1" dirty="0"/>
              <a:t>See:</a:t>
            </a:r>
          </a:p>
          <a:p>
            <a:pPr algn="ctr">
              <a:spcBef>
                <a:spcPts val="0"/>
              </a:spcBef>
              <a:buNone/>
            </a:pPr>
            <a:endParaRPr lang="en-US" b="1" dirty="0"/>
          </a:p>
          <a:p>
            <a:pPr algn="ctr">
              <a:spcBef>
                <a:spcPts val="0"/>
              </a:spcBef>
              <a:buNone/>
            </a:pPr>
            <a:r>
              <a:rPr lang="en-US" b="1" dirty="0">
                <a:solidFill>
                  <a:srgbClr val="0070C0"/>
                </a:solidFill>
                <a:highlight>
                  <a:srgbClr val="FFFF00"/>
                </a:highlight>
                <a:hlinkClick r:id="rId3"/>
              </a:rPr>
              <a:t>https://www.w3schools.com/</a:t>
            </a:r>
            <a:r>
              <a:rPr lang="en-US" b="1" dirty="0">
                <a:solidFill>
                  <a:srgbClr val="FF0000"/>
                </a:solidFill>
                <a:highlight>
                  <a:srgbClr val="FFFF00"/>
                </a:highlight>
                <a:hlinkClick r:id="rId3"/>
              </a:rPr>
              <a:t>html</a:t>
            </a:r>
            <a:endParaRPr lang="en-US" b="1" dirty="0">
              <a:solidFill>
                <a:srgbClr val="FF0000"/>
              </a:solidFill>
              <a:highlight>
                <a:srgbClr val="FFFF00"/>
              </a:highlight>
            </a:endParaRP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chemeClr val="bg1"/>
                </a:solidFill>
                <a:highlight>
                  <a:srgbClr val="000000"/>
                </a:highlight>
              </a:rPr>
              <a:t>And:</a:t>
            </a: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rgbClr val="C00000"/>
                </a:solidFill>
                <a:highlight>
                  <a:srgbClr val="FFFF00"/>
                </a:highlight>
                <a:hlinkClick r:id="rId4"/>
              </a:rPr>
              <a:t>https://</a:t>
            </a:r>
            <a:r>
              <a:rPr lang="en-US" b="1" dirty="0" err="1">
                <a:solidFill>
                  <a:srgbClr val="C00000"/>
                </a:solidFill>
                <a:highlight>
                  <a:srgbClr val="FFFF00"/>
                </a:highlight>
                <a:hlinkClick r:id="rId4"/>
              </a:rPr>
              <a:t>www.internetingishard.com</a:t>
            </a:r>
            <a:r>
              <a:rPr lang="en-US" b="1" dirty="0">
                <a:solidFill>
                  <a:srgbClr val="C00000"/>
                </a:solidFill>
                <a:highlight>
                  <a:srgbClr val="FFFF00"/>
                </a:highlight>
                <a:hlinkClick r:id="rId4"/>
              </a:rPr>
              <a:t>/html-and-</a:t>
            </a:r>
            <a:r>
              <a:rPr lang="en-US" b="1" dirty="0" err="1">
                <a:solidFill>
                  <a:srgbClr val="C00000"/>
                </a:solidFill>
                <a:highlight>
                  <a:srgbClr val="FFFF00"/>
                </a:highlight>
                <a:hlinkClick r:id="rId4"/>
              </a:rPr>
              <a:t>css</a:t>
            </a:r>
            <a:r>
              <a:rPr lang="en-US" b="1" dirty="0">
                <a:solidFill>
                  <a:srgbClr val="C00000"/>
                </a:solidFill>
                <a:highlight>
                  <a:srgbClr val="FFFF00"/>
                </a:highlight>
                <a:hlinkClick r:id="rId4"/>
              </a:rPr>
              <a:t>/basic-web-pages/</a:t>
            </a:r>
            <a:endParaRPr lang="en-US" b="1" dirty="0">
              <a:solidFill>
                <a:srgbClr val="C00000"/>
              </a:solidFill>
              <a:highlight>
                <a:srgbClr val="FFFF00"/>
              </a:highlight>
            </a:endParaRPr>
          </a:p>
          <a:p>
            <a:pPr algn="ctr">
              <a:spcBef>
                <a:spcPts val="0"/>
              </a:spcBef>
              <a:buNone/>
            </a:pPr>
            <a:endParaRPr lang="en-US" b="1" dirty="0"/>
          </a:p>
          <a:p>
            <a:pPr algn="ctr">
              <a:spcBef>
                <a:spcPts val="0"/>
              </a:spcBef>
              <a:buNone/>
            </a:pPr>
            <a:endParaRPr lang="en-US"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 (</a:t>
            </a:r>
            <a:r>
              <a:rPr lang="en-US" sz="2400" b="0" i="1" u="none" strike="noStrike" cap="none" dirty="0">
                <a:solidFill>
                  <a:srgbClr val="FFFFFF"/>
                </a:solidFill>
                <a:latin typeface="Helvetica Neue"/>
                <a:ea typeface="Helvetica Neue"/>
                <a:cs typeface="Helvetica Neue"/>
                <a:sym typeface="Helvetica Neue"/>
              </a:rPr>
              <a:t>anonymous</a:t>
            </a:r>
            <a:r>
              <a:rPr lang="en-US" sz="2400" b="0" i="0" u="none" strike="noStrike" cap="none" dirty="0">
                <a:solidFill>
                  <a:srgbClr val="FFFFFF"/>
                </a:solidFill>
                <a:latin typeface="Helvetica Neue"/>
                <a:ea typeface="Helvetica Neue"/>
                <a:cs typeface="Helvetica Neue"/>
                <a:sym typeface="Helvetica Neue"/>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highlight>
                  <a:srgbClr val="000000"/>
                </a:highlight>
                <a:latin typeface="Consolas"/>
                <a:ea typeface="Consolas"/>
                <a:cs typeface="Consolas"/>
                <a:sym typeface="Consolas"/>
              </a:rPr>
              <a:t>    </a:t>
            </a:r>
            <a:r>
              <a:rPr lang="en-US" sz="2600" b="1" i="0" u="none" strike="noStrike" cap="none" dirty="0">
                <a:solidFill>
                  <a:srgbClr val="99CF50"/>
                </a:solidFill>
                <a:highlight>
                  <a:srgbClr val="000000"/>
                </a:highlight>
                <a:latin typeface="Consolas"/>
                <a:ea typeface="Consolas"/>
                <a:cs typeface="Consolas"/>
                <a:sym typeface="Consolas"/>
              </a:rPr>
              <a:t>function</a:t>
            </a:r>
            <a:r>
              <a:rPr lang="en-US" sz="2600" b="1" i="0" u="none" strike="noStrike" cap="none" dirty="0">
                <a:solidFill>
                  <a:srgbClr val="F8F8F8"/>
                </a:solidFill>
                <a:highlight>
                  <a:srgbClr val="000000"/>
                </a:highlight>
                <a:latin typeface="Consolas"/>
                <a:ea typeface="Consolas"/>
                <a:cs typeface="Consolas"/>
                <a:sym typeface="Consolas"/>
              </a:rPr>
              <a:t> </a:t>
            </a:r>
            <a:r>
              <a:rPr lang="en-US" sz="2600" b="1" i="0" u="none" strike="noStrike" cap="none" dirty="0">
                <a:solidFill>
                  <a:srgbClr val="89BDFF"/>
                </a:solidFill>
                <a:highlight>
                  <a:srgbClr val="000000"/>
                </a:highlight>
                <a:latin typeface="Consolas"/>
                <a:ea typeface="Consolas"/>
                <a:cs typeface="Consolas"/>
                <a:sym typeface="Consolas"/>
              </a:rPr>
              <a:t>foo</a:t>
            </a:r>
            <a:r>
              <a:rPr lang="en-US" sz="2600" b="1" i="0" u="none" strike="noStrike" cap="none" dirty="0">
                <a:solidFill>
                  <a:srgbClr val="F8F8F8"/>
                </a:solidFill>
                <a:highlight>
                  <a:srgbClr val="000000"/>
                </a:highlight>
                <a:latin typeface="Consolas"/>
                <a:ea typeface="Consolas"/>
                <a:cs typeface="Consolas"/>
                <a:sym typeface="Consolas"/>
              </a:rPr>
              <a:t>() {</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000000"/>
                </a:highlight>
                <a:latin typeface="Consolas"/>
                <a:ea typeface="Consolas"/>
                <a:cs typeface="Consolas"/>
                <a:sym typeface="Consolas"/>
              </a:rPr>
              <a:t>          </a:t>
            </a:r>
            <a:r>
              <a:rPr lang="en-US" sz="2600" b="1" i="0" u="none" strike="noStrike" cap="none" dirty="0">
                <a:solidFill>
                  <a:srgbClr val="F8F8F8"/>
                </a:solidFill>
                <a:highlight>
                  <a:srgbClr val="000000"/>
                </a:highlight>
                <a:latin typeface="Consolas"/>
                <a:ea typeface="Consolas"/>
                <a:cs typeface="Consolas"/>
                <a:sym typeface="Consolas"/>
              </a:rPr>
              <a:t>alert(“HOI”);</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000000"/>
                </a:highlight>
                <a:latin typeface="Consolas"/>
                <a:ea typeface="Consolas"/>
                <a:cs typeface="Consolas"/>
                <a:sym typeface="Consolas"/>
              </a:rPr>
              <a:t>    </a:t>
            </a:r>
            <a:r>
              <a:rPr lang="en-US" sz="2600" b="1" i="0" u="none" strike="noStrike" cap="none" dirty="0">
                <a:solidFill>
                  <a:srgbClr val="F8F8F8"/>
                </a:solidFill>
                <a:highlight>
                  <a:srgbClr val="000000"/>
                </a:highlight>
                <a:latin typeface="Consolas"/>
                <a:ea typeface="Consolas"/>
                <a:cs typeface="Consolas"/>
                <a:sym typeface="Consolas"/>
              </a:rPr>
              <a: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  </a:t>
            </a:r>
            <a:r>
              <a:rPr lang="en-US" dirty="0" err="1">
                <a:sym typeface="Wingdings"/>
              </a:rPr>
              <a:t>onClick</a:t>
            </a:r>
            <a:r>
              <a:rPr lang="en-US" dirty="0">
                <a:sym typeface="Wingdings"/>
              </a:rPr>
              <a:t>-event()</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a:t>
            </a:r>
            <a:r>
              <a:rPr lang="en-US" b="1" dirty="0"/>
              <a:t>let</a:t>
            </a:r>
            <a:r>
              <a:rPr lang="en-US" sz="5200" b="0" i="0" u="none" strike="noStrike" cap="none" dirty="0">
                <a:solidFill>
                  <a:srgbClr val="FFFFFF"/>
                </a:solidFill>
                <a:latin typeface="Helvetica Neue"/>
                <a:ea typeface="Helvetica Neue"/>
                <a:cs typeface="Helvetica Neue"/>
                <a:sym typeface="Helvetica Neue"/>
              </a:rPr>
              <a:t>” or “</a:t>
            </a:r>
            <a:r>
              <a:rPr lang="en-US" sz="5200" b="1" i="0" u="none" strike="noStrike" cap="none" dirty="0">
                <a:solidFill>
                  <a:srgbClr val="FFFFFF"/>
                </a:solidFill>
                <a:latin typeface="Helvetica Neue"/>
                <a:ea typeface="Helvetica Neue"/>
                <a:cs typeface="Helvetica Neue"/>
                <a:sym typeface="Helvetica Neue"/>
              </a:rPr>
              <a:t>const</a:t>
            </a:r>
            <a:r>
              <a:rPr lang="en-US" sz="5200" b="0" i="0" u="none" strike="noStrike" cap="none" dirty="0">
                <a:solidFill>
                  <a:srgbClr val="FFFFFF"/>
                </a:solidFill>
                <a:latin typeface="Helvetica Neue"/>
                <a:ea typeface="Helvetica Neue"/>
                <a:cs typeface="Helvetica Neue"/>
                <a:sym typeface="Helvetica Neue"/>
              </a:rPr>
              <a:t>” instead of “var”</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114300" indent="0">
              <a:buNone/>
            </a:pPr>
            <a:r>
              <a:rPr lang="en-US" dirty="0"/>
              <a:t>In modern JavaScript we have 3 ways to declare a variable and assign it a value:</a:t>
            </a:r>
          </a:p>
          <a:p>
            <a:pPr lvl="1"/>
            <a:r>
              <a:rPr lang="en-US" dirty="0">
                <a:solidFill>
                  <a:srgbClr val="FFC000"/>
                </a:solidFill>
              </a:rPr>
              <a:t>var</a:t>
            </a:r>
          </a:p>
          <a:p>
            <a:pPr lvl="1"/>
            <a:r>
              <a:rPr lang="en-US" dirty="0">
                <a:solidFill>
                  <a:srgbClr val="00B050"/>
                </a:solidFill>
              </a:rPr>
              <a:t>let a= 5;</a:t>
            </a:r>
          </a:p>
          <a:p>
            <a:pPr lvl="1"/>
            <a:r>
              <a:rPr lang="en-US" dirty="0"/>
              <a:t>const STATIC1=“</a:t>
            </a:r>
            <a:r>
              <a:rPr lang="en-US" dirty="0" err="1"/>
              <a:t>ik</a:t>
            </a:r>
            <a:r>
              <a:rPr lang="en-US" dirty="0"/>
              <a:t> ben static”</a:t>
            </a:r>
          </a:p>
        </p:txBody>
      </p:sp>
    </p:spTree>
    <p:extLst>
      <p:ext uri="{BB962C8B-B14F-4D97-AF65-F5344CB8AC3E}">
        <p14:creationId xmlns:p14="http://schemas.microsoft.com/office/powerpoint/2010/main" val="1662095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98A7-E579-D379-0A87-026021B4679A}"/>
              </a:ext>
            </a:extLst>
          </p:cNvPr>
          <p:cNvSpPr>
            <a:spLocks noGrp="1"/>
          </p:cNvSpPr>
          <p:nvPr>
            <p:ph type="title"/>
          </p:nvPr>
        </p:nvSpPr>
        <p:spPr/>
        <p:txBody>
          <a:bodyPr/>
          <a:lstStyle/>
          <a:p>
            <a:r>
              <a:rPr lang="en-NL" i="1" dirty="0">
                <a:solidFill>
                  <a:srgbClr val="FFC000"/>
                </a:solidFill>
              </a:rPr>
              <a:t>Let</a:t>
            </a:r>
            <a:r>
              <a:rPr lang="en-NL" dirty="0"/>
              <a:t> is block scoped</a:t>
            </a:r>
          </a:p>
        </p:txBody>
      </p:sp>
      <p:sp>
        <p:nvSpPr>
          <p:cNvPr id="3" name="Text Placeholder 2">
            <a:extLst>
              <a:ext uri="{FF2B5EF4-FFF2-40B4-BE49-F238E27FC236}">
                <a16:creationId xmlns:a16="http://schemas.microsoft.com/office/drawing/2014/main" id="{88C186FA-B855-10C2-2F64-B264D930D2B7}"/>
              </a:ext>
            </a:extLst>
          </p:cNvPr>
          <p:cNvSpPr>
            <a:spLocks noGrp="1"/>
          </p:cNvSpPr>
          <p:nvPr>
            <p:ph type="body" idx="1"/>
          </p:nvPr>
        </p:nvSpPr>
        <p:spPr/>
        <p:txBody>
          <a:bodyPr/>
          <a:lstStyle/>
          <a:p>
            <a:r>
              <a:rPr lang="en-GB" dirty="0">
                <a:solidFill>
                  <a:schemeClr val="bg1"/>
                </a:solidFill>
                <a:hlinkClick r:id="rId2">
                  <a:extLst>
                    <a:ext uri="{A12FA001-AC4F-418D-AE19-62706E023703}">
                      <ahyp:hlinkClr xmlns:ahyp="http://schemas.microsoft.com/office/drawing/2018/hyperlinkcolor" val="tx"/>
                    </a:ext>
                  </a:extLst>
                </a:hlinkClick>
              </a:rPr>
              <a:t>https://www.w3schools.com/js/js_let.asp</a:t>
            </a:r>
            <a:endParaRPr lang="en-GB" dirty="0">
              <a:solidFill>
                <a:schemeClr val="bg1"/>
              </a:solidFill>
            </a:endParaRPr>
          </a:p>
          <a:p>
            <a:r>
              <a:rPr lang="en-GB" dirty="0"/>
              <a:t>https://</a:t>
            </a:r>
            <a:r>
              <a:rPr lang="en-GB" dirty="0" err="1"/>
              <a:t>developer.mozilla.org</a:t>
            </a:r>
            <a:r>
              <a:rPr lang="en-GB" dirty="0"/>
              <a:t>/</a:t>
            </a:r>
            <a:r>
              <a:rPr lang="en-GB" dirty="0" err="1"/>
              <a:t>en</a:t>
            </a:r>
            <a:r>
              <a:rPr lang="en-GB" dirty="0"/>
              <a:t>-US/docs/Web/JavaScript/Reference/Statements/let</a:t>
            </a:r>
            <a:endParaRPr lang="en-NL" dirty="0"/>
          </a:p>
        </p:txBody>
      </p:sp>
    </p:spTree>
    <p:extLst>
      <p:ext uri="{BB962C8B-B14F-4D97-AF65-F5344CB8AC3E}">
        <p14:creationId xmlns:p14="http://schemas.microsoft.com/office/powerpoint/2010/main" val="1061132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F2DBBA94-1F6B-1B44-BFEC-6491D34F957B}"/>
              </a:ext>
            </a:extLst>
          </p:cNvPr>
          <p:cNvPicPr>
            <a:picLocks noChangeAspect="1"/>
          </p:cNvPicPr>
          <p:nvPr/>
        </p:nvPicPr>
        <p:blipFill>
          <a:blip r:embed="rId4"/>
          <a:stretch>
            <a:fillRect/>
          </a:stretch>
        </p:blipFill>
        <p:spPr>
          <a:xfrm>
            <a:off x="1297571" y="1966645"/>
            <a:ext cx="7120503" cy="3072938"/>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2DAC0383-60D4-E546-9AA5-06783659F5C6}"/>
              </a:ext>
            </a:extLst>
          </p:cNvPr>
          <p:cNvPicPr>
            <a:picLocks noChangeAspect="1"/>
          </p:cNvPicPr>
          <p:nvPr/>
        </p:nvPicPr>
        <p:blipFill>
          <a:blip r:embed="rId3"/>
          <a:stretch>
            <a:fillRect/>
          </a:stretch>
        </p:blipFill>
        <p:spPr>
          <a:xfrm>
            <a:off x="369269" y="2027156"/>
            <a:ext cx="8064500" cy="1879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87595D3C-BA50-8148-8BE7-82A61A52C074}"/>
              </a:ext>
            </a:extLst>
          </p:cNvPr>
          <p:cNvPicPr>
            <a:picLocks noChangeAspect="1"/>
          </p:cNvPicPr>
          <p:nvPr/>
        </p:nvPicPr>
        <p:blipFill>
          <a:blip r:embed="rId3"/>
          <a:stretch>
            <a:fillRect/>
          </a:stretch>
        </p:blipFill>
        <p:spPr>
          <a:xfrm>
            <a:off x="539750" y="1443711"/>
            <a:ext cx="8064500" cy="26924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720624B0-888A-3C4E-9FE5-6BD5DCC884BA}"/>
              </a:ext>
            </a:extLst>
          </p:cNvPr>
          <p:cNvPicPr>
            <a:picLocks noChangeAspect="1"/>
          </p:cNvPicPr>
          <p:nvPr/>
        </p:nvPicPr>
        <p:blipFill>
          <a:blip r:embed="rId3"/>
          <a:stretch>
            <a:fillRect/>
          </a:stretch>
        </p:blipFill>
        <p:spPr>
          <a:xfrm>
            <a:off x="618307" y="1182499"/>
            <a:ext cx="80264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pPr marL="114300" indent="0" algn="ctr">
              <a:buNone/>
            </a:pPr>
            <a:r>
              <a:rPr lang="en-US" dirty="0"/>
              <a:t>https://</a:t>
            </a:r>
            <a:r>
              <a:rPr lang="en-US" dirty="0" err="1"/>
              <a:t>github.com</a:t>
            </a:r>
            <a:r>
              <a:rPr lang="en-US" dirty="0"/>
              <a:t>/</a:t>
            </a:r>
            <a:r>
              <a:rPr lang="en-US" dirty="0" err="1"/>
              <a:t>mdn</a:t>
            </a:r>
            <a:r>
              <a:rPr lang="en-US" dirty="0"/>
              <a:t>/beginner-html-site-scripted</a:t>
            </a:r>
          </a:p>
        </p:txBody>
      </p:sp>
    </p:spTree>
    <p:extLst>
      <p:ext uri="{BB962C8B-B14F-4D97-AF65-F5344CB8AC3E}">
        <p14:creationId xmlns:p14="http://schemas.microsoft.com/office/powerpoint/2010/main" val="964798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4" y="1419825"/>
            <a:ext cx="7804499"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(let </a:t>
            </a:r>
            <a:r>
              <a:rPr lang="en-US" sz="2600" b="0" i="0" u="none" strike="noStrike" cap="none" dirty="0" err="1">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=0; </a:t>
            </a:r>
            <a:r>
              <a:rPr lang="en-US" sz="2600" b="0" i="0" u="none" strike="noStrike" cap="none" dirty="0" err="1">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 &lt; </a:t>
            </a:r>
            <a:r>
              <a:rPr lang="en-US" sz="2600" b="0" i="0" u="none" strike="noStrike" cap="none" dirty="0" err="1">
                <a:solidFill>
                  <a:srgbClr val="F8F8F8"/>
                </a:solidFill>
                <a:latin typeface="Consolas"/>
                <a:ea typeface="Consolas"/>
                <a:cs typeface="Consolas"/>
                <a:sym typeface="Consolas"/>
              </a:rPr>
              <a:t>cars.lenght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1A29-99A9-A05D-6B83-1E0B42117313}"/>
              </a:ext>
            </a:extLst>
          </p:cNvPr>
          <p:cNvSpPr>
            <a:spLocks noGrp="1"/>
          </p:cNvSpPr>
          <p:nvPr>
            <p:ph type="title"/>
          </p:nvPr>
        </p:nvSpPr>
        <p:spPr/>
        <p:txBody>
          <a:bodyPr/>
          <a:lstStyle/>
          <a:p>
            <a:r>
              <a:rPr lang="en-NL" dirty="0"/>
              <a:t>for of</a:t>
            </a:r>
          </a:p>
        </p:txBody>
      </p:sp>
      <p:sp>
        <p:nvSpPr>
          <p:cNvPr id="3" name="Text Placeholder 2">
            <a:extLst>
              <a:ext uri="{FF2B5EF4-FFF2-40B4-BE49-F238E27FC236}">
                <a16:creationId xmlns:a16="http://schemas.microsoft.com/office/drawing/2014/main" id="{3420B710-96AE-19FD-B32F-0E182DDEFC90}"/>
              </a:ext>
            </a:extLst>
          </p:cNvPr>
          <p:cNvSpPr>
            <a:spLocks noGrp="1"/>
          </p:cNvSpPr>
          <p:nvPr>
            <p:ph type="body" idx="1"/>
          </p:nvPr>
        </p:nvSpPr>
        <p:spPr/>
        <p:txBody>
          <a:bodyPr/>
          <a:lstStyle/>
          <a:p>
            <a:pPr marL="114300" indent="0" algn="ctr">
              <a:buNone/>
            </a:pPr>
            <a:r>
              <a:rPr lang="en-GB" b="0" i="0" dirty="0">
                <a:solidFill>
                  <a:schemeClr val="bg1"/>
                </a:solidFill>
                <a:effectLst/>
                <a:latin typeface="Verdana" panose="020B0604030504040204" pitchFamily="34" charset="0"/>
              </a:rPr>
              <a:t>The </a:t>
            </a:r>
            <a:r>
              <a:rPr lang="en-GB" i="1" dirty="0">
                <a:solidFill>
                  <a:srgbClr val="FFC000"/>
                </a:solidFill>
              </a:rPr>
              <a:t>for of</a:t>
            </a:r>
            <a:r>
              <a:rPr lang="en-GB" b="0" i="1" dirty="0">
                <a:solidFill>
                  <a:srgbClr val="FFC000"/>
                </a:solidFill>
                <a:effectLst/>
                <a:latin typeface="Verdana" panose="020B0604030504040204" pitchFamily="34" charset="0"/>
              </a:rPr>
              <a:t> </a:t>
            </a:r>
            <a:r>
              <a:rPr lang="en-GB" b="0" i="1" dirty="0">
                <a:solidFill>
                  <a:schemeClr val="bg1"/>
                </a:solidFill>
                <a:effectLst/>
                <a:latin typeface="Verdana" panose="020B0604030504040204" pitchFamily="34" charset="0"/>
              </a:rPr>
              <a:t>-</a:t>
            </a:r>
            <a:r>
              <a:rPr lang="en-GB" b="0" i="1" dirty="0">
                <a:solidFill>
                  <a:srgbClr val="FFC000"/>
                </a:solidFill>
                <a:effectLst/>
                <a:latin typeface="Verdana" panose="020B0604030504040204" pitchFamily="34" charset="0"/>
              </a:rPr>
              <a:t> </a:t>
            </a:r>
            <a:r>
              <a:rPr lang="en-GB" b="0" i="1" dirty="0">
                <a:solidFill>
                  <a:schemeClr val="bg1"/>
                </a:solidFill>
                <a:effectLst/>
                <a:latin typeface="Verdana" panose="020B0604030504040204" pitchFamily="34" charset="0"/>
              </a:rPr>
              <a:t>statement </a:t>
            </a:r>
          </a:p>
          <a:p>
            <a:pPr marL="114300" indent="0" algn="ctr">
              <a:buNone/>
            </a:pPr>
            <a:r>
              <a:rPr lang="en-GB" b="0" i="0" dirty="0">
                <a:solidFill>
                  <a:schemeClr val="bg1"/>
                </a:solidFill>
                <a:effectLst/>
                <a:latin typeface="Verdana" panose="020B0604030504040204" pitchFamily="34" charset="0"/>
              </a:rPr>
              <a:t>loops through the values of an </a:t>
            </a:r>
            <a:r>
              <a:rPr lang="en-GB" b="0" i="0" dirty="0" err="1">
                <a:solidFill>
                  <a:schemeClr val="bg1"/>
                </a:solidFill>
                <a:effectLst/>
                <a:latin typeface="Verdana" panose="020B0604030504040204" pitchFamily="34" charset="0"/>
              </a:rPr>
              <a:t>iterable</a:t>
            </a:r>
            <a:r>
              <a:rPr lang="en-GB" b="0" i="0" dirty="0">
                <a:solidFill>
                  <a:schemeClr val="bg1"/>
                </a:solidFill>
                <a:effectLst/>
                <a:latin typeface="Verdana" panose="020B0604030504040204" pitchFamily="34" charset="0"/>
              </a:rPr>
              <a:t> object.</a:t>
            </a:r>
            <a:endParaRPr lang="en-NL" dirty="0">
              <a:solidFill>
                <a:schemeClr val="bg1"/>
              </a:solidFill>
            </a:endParaRPr>
          </a:p>
        </p:txBody>
      </p:sp>
    </p:spTree>
    <p:extLst>
      <p:ext uri="{BB962C8B-B14F-4D97-AF65-F5344CB8AC3E}">
        <p14:creationId xmlns:p14="http://schemas.microsoft.com/office/powerpoint/2010/main" val="3496110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 !</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0" marR="0" lvl="0" indent="0" algn="ctr" rtl="0">
              <a:lnSpc>
                <a:spcPct val="100000"/>
              </a:lnSpc>
              <a:spcBef>
                <a:spcPts val="2700"/>
              </a:spcBef>
              <a:spcAft>
                <a:spcPts val="0"/>
              </a:spcAft>
              <a:buClr>
                <a:srgbClr val="FFFFFF"/>
              </a:buClr>
              <a:buSzPct val="75000"/>
              <a:buNone/>
            </a:pPr>
            <a:r>
              <a:rPr lang="en-US" dirty="0"/>
              <a:t>Use </a:t>
            </a:r>
            <a:r>
              <a:rPr lang="en-US" dirty="0">
                <a:solidFill>
                  <a:srgbClr val="FFFF00"/>
                </a:solidFill>
              </a:rPr>
              <a:t>Visual Studio IDE</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6591677" y="2694780"/>
            <a:ext cx="601088" cy="601088"/>
          </a:xfrm>
          <a:prstGeom prst="rect">
            <a:avLst/>
          </a:prstGeom>
        </p:spPr>
      </p:pic>
      <p:pic>
        <p:nvPicPr>
          <p:cNvPr id="4" name="Picture 3"/>
          <p:cNvPicPr>
            <a:picLocks noChangeAspect="1"/>
          </p:cNvPicPr>
          <p:nvPr/>
        </p:nvPicPr>
        <p:blipFill>
          <a:blip r:embed="rId4"/>
          <a:stretch>
            <a:fillRect/>
          </a:stretch>
        </p:blipFill>
        <p:spPr>
          <a:xfrm>
            <a:off x="6591677" y="2098390"/>
            <a:ext cx="574313" cy="35033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FFE2-05FD-B52C-3CC2-B6D15D0B8045}"/>
              </a:ext>
            </a:extLst>
          </p:cNvPr>
          <p:cNvSpPr>
            <a:spLocks noGrp="1"/>
          </p:cNvSpPr>
          <p:nvPr>
            <p:ph type="title"/>
          </p:nvPr>
        </p:nvSpPr>
        <p:spPr/>
        <p:txBody>
          <a:bodyPr/>
          <a:lstStyle/>
          <a:p>
            <a:r>
              <a:rPr lang="en-NL" dirty="0"/>
              <a:t>for of</a:t>
            </a:r>
          </a:p>
        </p:txBody>
      </p:sp>
      <p:sp>
        <p:nvSpPr>
          <p:cNvPr id="3" name="Text Placeholder 2">
            <a:extLst>
              <a:ext uri="{FF2B5EF4-FFF2-40B4-BE49-F238E27FC236}">
                <a16:creationId xmlns:a16="http://schemas.microsoft.com/office/drawing/2014/main" id="{C7E80C2F-F605-B784-F4CF-D34FDAC81D07}"/>
              </a:ext>
            </a:extLst>
          </p:cNvPr>
          <p:cNvSpPr>
            <a:spLocks noGrp="1"/>
          </p:cNvSpPr>
          <p:nvPr>
            <p:ph type="body" idx="1"/>
          </p:nvPr>
        </p:nvSpPr>
        <p:spPr>
          <a:xfrm>
            <a:off x="650676" y="1366242"/>
            <a:ext cx="7804500" cy="3315000"/>
          </a:xfrm>
        </p:spPr>
        <p:txBody>
          <a:bodyPr/>
          <a:lstStyle/>
          <a:p>
            <a:pPr marL="114300" indent="0">
              <a:buNone/>
            </a:pPr>
            <a:r>
              <a:rPr lang="en-GB" dirty="0" err="1"/>
              <a:t>const</a:t>
            </a:r>
            <a:r>
              <a:rPr lang="en-GB" dirty="0"/>
              <a:t> cars = ["BMW", "Volvo", "Mini"];</a:t>
            </a:r>
          </a:p>
          <a:p>
            <a:pPr marL="114300" indent="0">
              <a:buNone/>
            </a:pPr>
            <a:r>
              <a:rPr lang="en-GB" dirty="0"/>
              <a:t>let text = "";</a:t>
            </a:r>
          </a:p>
          <a:p>
            <a:pPr marL="114300" indent="0">
              <a:buNone/>
            </a:pPr>
            <a:r>
              <a:rPr lang="en-GB" dirty="0"/>
              <a:t>for (let x of cars) {</a:t>
            </a:r>
          </a:p>
          <a:p>
            <a:pPr marL="114300" indent="0">
              <a:buNone/>
            </a:pPr>
            <a:r>
              <a:rPr lang="en-GB" dirty="0"/>
              <a:t>      text += x + "&lt;</a:t>
            </a:r>
            <a:r>
              <a:rPr lang="en-GB" dirty="0" err="1"/>
              <a:t>br</a:t>
            </a:r>
            <a:r>
              <a:rPr lang="en-GB" dirty="0"/>
              <a:t>&gt;";</a:t>
            </a:r>
          </a:p>
          <a:p>
            <a:pPr marL="114300" indent="0">
              <a:buNone/>
            </a:pPr>
            <a:r>
              <a:rPr lang="en-GB" dirty="0"/>
              <a:t>} </a:t>
            </a:r>
            <a:r>
              <a:rPr lang="en-GB" dirty="0">
                <a:solidFill>
                  <a:srgbClr val="FFC000"/>
                </a:solidFill>
              </a:rPr>
              <a:t>// </a:t>
            </a:r>
            <a:r>
              <a:rPr lang="en-GB" b="0" i="0" dirty="0">
                <a:solidFill>
                  <a:srgbClr val="FFC000"/>
                </a:solidFill>
                <a:effectLst/>
                <a:latin typeface="Times"/>
              </a:rPr>
              <a:t>BMW Volvo Mini</a:t>
            </a:r>
            <a:endParaRPr lang="en-NL" dirty="0">
              <a:solidFill>
                <a:srgbClr val="FFC000"/>
              </a:solidFill>
            </a:endParaRPr>
          </a:p>
        </p:txBody>
      </p:sp>
    </p:spTree>
    <p:extLst>
      <p:ext uri="{BB962C8B-B14F-4D97-AF65-F5344CB8AC3E}">
        <p14:creationId xmlns:p14="http://schemas.microsoft.com/office/powerpoint/2010/main" val="4084556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2BC8-F940-823D-BD23-504034F50417}"/>
              </a:ext>
            </a:extLst>
          </p:cNvPr>
          <p:cNvSpPr>
            <a:spLocks noGrp="1"/>
          </p:cNvSpPr>
          <p:nvPr>
            <p:ph type="title"/>
          </p:nvPr>
        </p:nvSpPr>
        <p:spPr/>
        <p:txBody>
          <a:bodyPr/>
          <a:lstStyle/>
          <a:p>
            <a:r>
              <a:rPr lang="en-NL" dirty="0"/>
              <a:t>for in</a:t>
            </a:r>
          </a:p>
        </p:txBody>
      </p:sp>
      <p:sp>
        <p:nvSpPr>
          <p:cNvPr id="3" name="Text Placeholder 2">
            <a:extLst>
              <a:ext uri="{FF2B5EF4-FFF2-40B4-BE49-F238E27FC236}">
                <a16:creationId xmlns:a16="http://schemas.microsoft.com/office/drawing/2014/main" id="{699DEA64-EDC1-EA52-6D2F-F3BC03C40E1F}"/>
              </a:ext>
            </a:extLst>
          </p:cNvPr>
          <p:cNvSpPr>
            <a:spLocks noGrp="1"/>
          </p:cNvSpPr>
          <p:nvPr>
            <p:ph type="body" idx="1"/>
          </p:nvPr>
        </p:nvSpPr>
        <p:spPr/>
        <p:txBody>
          <a:bodyPr/>
          <a:lstStyle/>
          <a:p>
            <a:pPr marL="114300" indent="0" algn="ctr">
              <a:buNone/>
            </a:pPr>
            <a:r>
              <a:rPr lang="en-GB" b="0" i="0" dirty="0">
                <a:solidFill>
                  <a:schemeClr val="bg1"/>
                </a:solidFill>
                <a:effectLst/>
                <a:latin typeface="Verdana" panose="020B0604030504040204" pitchFamily="34" charset="0"/>
              </a:rPr>
              <a:t>The </a:t>
            </a:r>
            <a:r>
              <a:rPr lang="en-GB" i="1" dirty="0">
                <a:solidFill>
                  <a:srgbClr val="FFC000"/>
                </a:solidFill>
              </a:rPr>
              <a:t>for in</a:t>
            </a:r>
            <a:r>
              <a:rPr lang="en-GB" b="0" i="1" dirty="0">
                <a:solidFill>
                  <a:srgbClr val="FFC000"/>
                </a:solidFill>
                <a:effectLst/>
                <a:latin typeface="Verdana" panose="020B0604030504040204" pitchFamily="34" charset="0"/>
              </a:rPr>
              <a:t> </a:t>
            </a:r>
            <a:r>
              <a:rPr lang="en-GB" b="0" i="1" dirty="0">
                <a:solidFill>
                  <a:schemeClr val="bg1"/>
                </a:solidFill>
                <a:effectLst/>
                <a:latin typeface="Verdana" panose="020B0604030504040204" pitchFamily="34" charset="0"/>
              </a:rPr>
              <a:t>-</a:t>
            </a:r>
            <a:r>
              <a:rPr lang="en-GB" b="0" i="1" dirty="0">
                <a:solidFill>
                  <a:srgbClr val="FFC000"/>
                </a:solidFill>
                <a:effectLst/>
                <a:latin typeface="Verdana" panose="020B0604030504040204" pitchFamily="34" charset="0"/>
              </a:rPr>
              <a:t> </a:t>
            </a:r>
            <a:r>
              <a:rPr lang="en-GB" b="0" i="0" dirty="0">
                <a:solidFill>
                  <a:schemeClr val="bg1"/>
                </a:solidFill>
                <a:effectLst/>
                <a:latin typeface="Verdana" panose="020B0604030504040204" pitchFamily="34" charset="0"/>
              </a:rPr>
              <a:t>statement </a:t>
            </a:r>
          </a:p>
          <a:p>
            <a:pPr marL="114300" indent="0" algn="ctr">
              <a:buNone/>
            </a:pPr>
            <a:r>
              <a:rPr lang="en-GB" b="0" i="0" dirty="0">
                <a:solidFill>
                  <a:schemeClr val="bg1"/>
                </a:solidFill>
                <a:effectLst/>
                <a:latin typeface="Verdana" panose="020B0604030504040204" pitchFamily="34" charset="0"/>
              </a:rPr>
              <a:t>loops through the properties of an Object:</a:t>
            </a:r>
            <a:endParaRPr lang="en-NL" dirty="0">
              <a:solidFill>
                <a:schemeClr val="bg1"/>
              </a:solidFill>
            </a:endParaRPr>
          </a:p>
        </p:txBody>
      </p:sp>
    </p:spTree>
    <p:extLst>
      <p:ext uri="{BB962C8B-B14F-4D97-AF65-F5344CB8AC3E}">
        <p14:creationId xmlns:p14="http://schemas.microsoft.com/office/powerpoint/2010/main" val="3533767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BB81-482A-5B3F-8E37-E784D6F2CE2A}"/>
              </a:ext>
            </a:extLst>
          </p:cNvPr>
          <p:cNvSpPr>
            <a:spLocks noGrp="1"/>
          </p:cNvSpPr>
          <p:nvPr>
            <p:ph type="title"/>
          </p:nvPr>
        </p:nvSpPr>
        <p:spPr/>
        <p:txBody>
          <a:bodyPr/>
          <a:lstStyle/>
          <a:p>
            <a:endParaRPr lang="en-NL" dirty="0"/>
          </a:p>
        </p:txBody>
      </p:sp>
      <p:sp>
        <p:nvSpPr>
          <p:cNvPr id="3" name="Text Placeholder 2">
            <a:extLst>
              <a:ext uri="{FF2B5EF4-FFF2-40B4-BE49-F238E27FC236}">
                <a16:creationId xmlns:a16="http://schemas.microsoft.com/office/drawing/2014/main" id="{AA81F6DC-6660-BA45-78D4-FF635713633B}"/>
              </a:ext>
            </a:extLst>
          </p:cNvPr>
          <p:cNvSpPr>
            <a:spLocks noGrp="1"/>
          </p:cNvSpPr>
          <p:nvPr>
            <p:ph type="body" idx="1"/>
          </p:nvPr>
        </p:nvSpPr>
        <p:spPr/>
        <p:txBody>
          <a:bodyPr/>
          <a:lstStyle/>
          <a:p>
            <a:pPr marL="114300" indent="0">
              <a:buNone/>
            </a:pPr>
            <a:r>
              <a:rPr lang="en-GB" sz="2000" dirty="0" err="1"/>
              <a:t>const</a:t>
            </a:r>
            <a:r>
              <a:rPr lang="en-GB" sz="2000" dirty="0"/>
              <a:t> person = {</a:t>
            </a:r>
            <a:r>
              <a:rPr lang="en-GB" sz="2000" dirty="0" err="1"/>
              <a:t>fname</a:t>
            </a:r>
            <a:r>
              <a:rPr lang="en-GB" sz="2000" dirty="0"/>
              <a:t>:"John", </a:t>
            </a:r>
            <a:r>
              <a:rPr lang="en-GB" sz="2000" dirty="0" err="1"/>
              <a:t>lname</a:t>
            </a:r>
            <a:r>
              <a:rPr lang="en-GB" sz="2000" dirty="0"/>
              <a:t>:"Doe", age:25}; </a:t>
            </a:r>
          </a:p>
          <a:p>
            <a:pPr marL="114300" indent="0">
              <a:buNone/>
            </a:pPr>
            <a:r>
              <a:rPr lang="en-GB" sz="2000" dirty="0"/>
              <a:t>let txt = "";</a:t>
            </a:r>
          </a:p>
          <a:p>
            <a:pPr marL="114300" indent="0">
              <a:buNone/>
            </a:pPr>
            <a:r>
              <a:rPr lang="en-GB" sz="2000" dirty="0"/>
              <a:t>for (let x in person) {</a:t>
            </a:r>
          </a:p>
          <a:p>
            <a:pPr marL="114300" indent="0">
              <a:buNone/>
            </a:pPr>
            <a:r>
              <a:rPr lang="en-GB" sz="2000" dirty="0"/>
              <a:t>    txt += person[x] + " ";</a:t>
            </a:r>
          </a:p>
          <a:p>
            <a:pPr marL="114300" indent="0">
              <a:buNone/>
            </a:pPr>
            <a:r>
              <a:rPr lang="en-GB" sz="2000" dirty="0"/>
              <a:t>} </a:t>
            </a:r>
            <a:r>
              <a:rPr lang="en-GB" sz="2000" dirty="0">
                <a:solidFill>
                  <a:srgbClr val="FFC000"/>
                </a:solidFill>
              </a:rPr>
              <a:t>// </a:t>
            </a:r>
            <a:r>
              <a:rPr lang="en-GB" sz="2000" b="0" i="0" dirty="0">
                <a:solidFill>
                  <a:srgbClr val="FFC000"/>
                </a:solidFill>
                <a:effectLst/>
                <a:latin typeface="Times"/>
              </a:rPr>
              <a:t>John Doe 25</a:t>
            </a:r>
            <a:endParaRPr lang="en-NL" sz="2000" dirty="0"/>
          </a:p>
        </p:txBody>
      </p:sp>
    </p:spTree>
    <p:extLst>
      <p:ext uri="{BB962C8B-B14F-4D97-AF65-F5344CB8AC3E}">
        <p14:creationId xmlns:p14="http://schemas.microsoft.com/office/powerpoint/2010/main" val="1562014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let </a:t>
            </a:r>
            <a:r>
              <a:rPr lang="mr-IN" dirty="0" err="1"/>
              <a:t>list</a:t>
            </a:r>
            <a:r>
              <a:rPr lang="mr-IN" dirty="0"/>
              <a:t> = [4, 5, 6];</a:t>
            </a:r>
            <a:endParaRPr lang="nl-NL" dirty="0"/>
          </a:p>
          <a:p>
            <a:r>
              <a:rPr lang="mr-IN" dirty="0" err="1"/>
              <a:t>for</a:t>
            </a:r>
            <a:r>
              <a:rPr lang="mr-IN" dirty="0"/>
              <a:t> (</a:t>
            </a:r>
            <a:r>
              <a:rPr lang="nl-NL" dirty="0" err="1"/>
              <a:t>const</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err="1"/>
              <a:t>const</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50" y="226223"/>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cars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new</a:t>
            </a:r>
            <a:r>
              <a:rPr lang="en-US" sz="1900" b="0" i="0" u="none" strike="noStrike" cap="none" dirty="0">
                <a:solidFill>
                  <a:srgbClr val="F8F8F8"/>
                </a:solidFill>
                <a:latin typeface="Consolas"/>
                <a:ea typeface="Consolas"/>
                <a:cs typeface="Consolas"/>
                <a:sym typeface="Consolas"/>
              </a:rPr>
              <a:t> </a:t>
            </a:r>
            <a:r>
              <a:rPr lang="en-US" sz="1900" b="0" i="0" u="sng" strike="noStrike" cap="none" dirty="0">
                <a:solidFill>
                  <a:srgbClr val="F8F8F8"/>
                </a:solidFill>
                <a:latin typeface="Consolas"/>
                <a:ea typeface="Consolas"/>
                <a:cs typeface="Consolas"/>
                <a:sym typeface="Consolas"/>
              </a:rPr>
              <a:t>Array</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"Saab"</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"Volvo"</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"BMW"</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beers[</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5</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'Palm'</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3</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 ,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2328406" y="2314719"/>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b="0" i="0" u="none" strike="noStrike" cap="none"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endParaRPr lang="en-US" sz="2600"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F8F8F8"/>
              </a:solidFill>
              <a:latin typeface="Consolas"/>
              <a:ea typeface="Consolas"/>
              <a:cs typeface="Consolas"/>
              <a:sym typeface="Consolas"/>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Agenda JavaScript</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JavaScript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ECMAScript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272446"/>
            <a:ext cx="5013168" cy="2498442"/>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nl-NL" dirty="0">
                <a:solidFill>
                  <a:srgbClr val="FFC000"/>
                </a:solidFill>
              </a:rPr>
              <a:t>let</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nl-NL" dirty="0">
                <a:solidFill>
                  <a:srgbClr val="92D050"/>
                </a:solidFill>
              </a:rPr>
              <a:t>     </a:t>
            </a: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json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15573</TotalTime>
  <Words>3245</Words>
  <Application>Microsoft Macintosh PowerPoint</Application>
  <PresentationFormat>On-screen Show (16:9)</PresentationFormat>
  <Paragraphs>531</Paragraphs>
  <Slides>138</Slides>
  <Notes>71</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138</vt:i4>
      </vt:variant>
    </vt:vector>
  </HeadingPairs>
  <TitlesOfParts>
    <vt:vector size="144" baseType="lpstr">
      <vt:lpstr>Arial</vt:lpstr>
      <vt:lpstr>Consolas</vt:lpstr>
      <vt:lpstr>Helvetica Neue</vt:lpstr>
      <vt:lpstr>Times</vt:lpstr>
      <vt:lpstr>Verdana</vt:lpstr>
      <vt:lpstr>Black</vt:lpstr>
      <vt:lpstr>AGENDA</vt:lpstr>
      <vt:lpstr>Recommended Site</vt:lpstr>
      <vt:lpstr>PowerPoint Presentation</vt:lpstr>
      <vt:lpstr>Three Layers of the Web  </vt:lpstr>
      <vt:lpstr>Keep all of these 3 layers separate !</vt:lpstr>
      <vt:lpstr>HTML + CSS</vt:lpstr>
      <vt:lpstr>JavaScript - language</vt:lpstr>
      <vt:lpstr>Requirements</vt:lpstr>
      <vt:lpstr>Agenda JavaScript</vt:lpstr>
      <vt:lpstr>What is JavaScript</vt:lpstr>
      <vt:lpstr>JavaScript</vt:lpstr>
      <vt:lpstr>JavaScript</vt:lpstr>
      <vt:lpstr>Client-side</vt:lpstr>
      <vt:lpstr>Server-side JavaScript</vt:lpstr>
      <vt:lpstr>HTML-DOM – tree of objects</vt:lpstr>
      <vt:lpstr>PowerPoint Presentation</vt:lpstr>
      <vt:lpstr>PowerPoint Presentation</vt:lpstr>
      <vt:lpstr>ECMAScript</vt:lpstr>
      <vt:lpstr>ECMAScript</vt:lpstr>
      <vt:lpstr>PowerPoint Presentation</vt:lpstr>
      <vt:lpstr>JavaScript</vt:lpstr>
      <vt:lpstr>Starting point:</vt:lpstr>
      <vt:lpstr> Browser Console  </vt:lpstr>
      <vt:lpstr>Your First JavaScript Program  </vt:lpstr>
      <vt:lpstr>PowerPoint Presentation</vt:lpstr>
      <vt:lpstr>Three Layers of the Web  </vt:lpstr>
      <vt:lpstr>Keep all of these 3 layers separate !</vt:lpstr>
      <vt:lpstr>Hello world example</vt:lpstr>
      <vt:lpstr>Important Guides JS</vt:lpstr>
      <vt:lpstr>Tutorial</vt:lpstr>
      <vt:lpstr>https://mdn.github.io/beginner-html-site-scripted/</vt:lpstr>
      <vt:lpstr>First step</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vt:lpstr>
      <vt:lpstr>Make your own functions</vt:lpstr>
      <vt:lpstr>Events</vt:lpstr>
      <vt:lpstr>onclick Event</vt:lpstr>
      <vt:lpstr>Use “let” or “const” instead of “var”</vt:lpstr>
      <vt:lpstr>Let is block scoped</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for of</vt:lpstr>
      <vt:lpstr>for of</vt:lpstr>
      <vt:lpstr>for in</vt:lpstr>
      <vt:lpstr>PowerPoint Presentation</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146</cp:revision>
  <dcterms:modified xsi:type="dcterms:W3CDTF">2023-04-01T19:59:23Z</dcterms:modified>
</cp:coreProperties>
</file>